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5"/>
  </p:notesMasterIdLst>
  <p:handoutMasterIdLst>
    <p:handoutMasterId r:id="rId36"/>
  </p:handoutMasterIdLst>
  <p:sldIdLst>
    <p:sldId id="270" r:id="rId2"/>
    <p:sldId id="264" r:id="rId3"/>
    <p:sldId id="309" r:id="rId4"/>
    <p:sldId id="294" r:id="rId5"/>
    <p:sldId id="276" r:id="rId6"/>
    <p:sldId id="277" r:id="rId7"/>
    <p:sldId id="308" r:id="rId8"/>
    <p:sldId id="315" r:id="rId9"/>
    <p:sldId id="306" r:id="rId10"/>
    <p:sldId id="307" r:id="rId11"/>
    <p:sldId id="279" r:id="rId12"/>
    <p:sldId id="304" r:id="rId13"/>
    <p:sldId id="299" r:id="rId14"/>
    <p:sldId id="302" r:id="rId15"/>
    <p:sldId id="274" r:id="rId16"/>
    <p:sldId id="272" r:id="rId17"/>
    <p:sldId id="280" r:id="rId18"/>
    <p:sldId id="281" r:id="rId19"/>
    <p:sldId id="263" r:id="rId20"/>
    <p:sldId id="290" r:id="rId21"/>
    <p:sldId id="296" r:id="rId22"/>
    <p:sldId id="262" r:id="rId23"/>
    <p:sldId id="261" r:id="rId24"/>
    <p:sldId id="286" r:id="rId25"/>
    <p:sldId id="292" r:id="rId26"/>
    <p:sldId id="310" r:id="rId27"/>
    <p:sldId id="313" r:id="rId28"/>
    <p:sldId id="314" r:id="rId29"/>
    <p:sldId id="311" r:id="rId30"/>
    <p:sldId id="312" r:id="rId31"/>
    <p:sldId id="305" r:id="rId32"/>
    <p:sldId id="301" r:id="rId33"/>
    <p:sldId id="288"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38" autoAdjust="0"/>
    <p:restoredTop sz="94737" autoAdjust="0"/>
  </p:normalViewPr>
  <p:slideViewPr>
    <p:cSldViewPr>
      <p:cViewPr varScale="1">
        <p:scale>
          <a:sx n="68" d="100"/>
          <a:sy n="68" d="100"/>
        </p:scale>
        <p:origin x="144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D97936B-D449-4C38-B3B1-55DD89085448}" type="datetimeFigureOut">
              <a:rPr lang="en-US" smtClean="0"/>
              <a:pPr/>
              <a:t>7/19/2018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612E75A-BCC2-4777-B00A-C7F2C0E23D53}" type="slidenum">
              <a:rPr lang="en-US" smtClean="0"/>
              <a:pPr/>
              <a:t>‹#›</a:t>
            </a:fld>
            <a:endParaRPr lang="en-US"/>
          </a:p>
        </p:txBody>
      </p:sp>
    </p:spTree>
    <p:extLst>
      <p:ext uri="{BB962C8B-B14F-4D97-AF65-F5344CB8AC3E}">
        <p14:creationId xmlns:p14="http://schemas.microsoft.com/office/powerpoint/2010/main" val="1432127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705BE4B-A156-43DE-A076-CCF0075BF26F}" type="datetimeFigureOut">
              <a:rPr lang="en-US" smtClean="0"/>
              <a:pPr/>
              <a:t>7/19/2018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878F2A-EB20-452A-8E4A-AD0415E83652}" type="slidenum">
              <a:rPr lang="en-US" smtClean="0"/>
              <a:pPr/>
              <a:t>‹#›</a:t>
            </a:fld>
            <a:endParaRPr lang="en-US"/>
          </a:p>
        </p:txBody>
      </p:sp>
    </p:spTree>
    <p:extLst>
      <p:ext uri="{BB962C8B-B14F-4D97-AF65-F5344CB8AC3E}">
        <p14:creationId xmlns:p14="http://schemas.microsoft.com/office/powerpoint/2010/main" val="1862915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2878F2A-EB20-452A-8E4A-AD0415E83652}" type="slidenum">
              <a:rPr lang="en-US" smtClean="0"/>
              <a:pPr/>
              <a:t>1</a:t>
            </a:fld>
            <a:endParaRPr lang="en-US"/>
          </a:p>
        </p:txBody>
      </p:sp>
    </p:spTree>
    <p:extLst>
      <p:ext uri="{BB962C8B-B14F-4D97-AF65-F5344CB8AC3E}">
        <p14:creationId xmlns:p14="http://schemas.microsoft.com/office/powerpoint/2010/main" val="1868974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878F2A-EB20-452A-8E4A-AD0415E83652}" type="slidenum">
              <a:rPr lang="en-US" smtClean="0"/>
              <a:pPr/>
              <a:t>31</a:t>
            </a:fld>
            <a:endParaRPr lang="en-US"/>
          </a:p>
        </p:txBody>
      </p:sp>
    </p:spTree>
    <p:extLst>
      <p:ext uri="{BB962C8B-B14F-4D97-AF65-F5344CB8AC3E}">
        <p14:creationId xmlns:p14="http://schemas.microsoft.com/office/powerpoint/2010/main" val="36972835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9BEC9E33-3D63-4AF0-9D01-355847C8C386}" type="datetimeFigureOut">
              <a:rPr lang="en-US" smtClean="0"/>
              <a:pPr/>
              <a:t>7/19/2018</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4860C103-5125-48DB-B447-5F07425A8E8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wheel spokes="8"/>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EC9E33-3D63-4AF0-9D01-355847C8C386}" type="datetimeFigureOut">
              <a:rPr lang="en-US" smtClean="0"/>
              <a:pPr/>
              <a:t>7/19/2018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860C103-5125-48DB-B447-5F07425A8E85}" type="slidenum">
              <a:rPr lang="en-US" smtClean="0"/>
              <a:pPr/>
              <a:t>‹#›</a:t>
            </a:fld>
            <a:endParaRPr lang="en-US"/>
          </a:p>
        </p:txBody>
      </p:sp>
    </p:spTree>
  </p:cSld>
  <p:clrMapOvr>
    <a:masterClrMapping/>
  </p:clrMapOvr>
  <p:transition spd="slow">
    <p:wheel spokes="8"/>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2"/>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fld id="{9BEC9E33-3D63-4AF0-9D01-355847C8C386}" type="datetimeFigureOut">
              <a:rPr lang="en-US" smtClean="0"/>
              <a:pPr/>
              <a:t>7/19/2018</a:t>
            </a:fld>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860C103-5125-48DB-B447-5F07425A8E85}" type="slidenum">
              <a:rPr lang="en-US" smtClean="0"/>
              <a:pPr/>
              <a:t>‹#›</a:t>
            </a:fld>
            <a:endParaRPr lang="en-US"/>
          </a:p>
        </p:txBody>
      </p:sp>
    </p:spTree>
  </p:cSld>
  <p:clrMapOvr>
    <a:masterClrMapping/>
  </p:clrMapOvr>
  <p:transition spd="slow">
    <p:wheel spokes="8"/>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BEC9E33-3D63-4AF0-9D01-355847C8C386}" type="datetimeFigureOut">
              <a:rPr lang="en-US" smtClean="0"/>
              <a:pPr/>
              <a:t>7/19/2018</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860C103-5125-48DB-B447-5F07425A8E85}" type="slidenum">
              <a:rPr lang="en-US" smtClean="0"/>
              <a:pPr/>
              <a:t>‹#›</a:t>
            </a:fld>
            <a:endParaRPr lang="en-US"/>
          </a:p>
        </p:txBody>
      </p:sp>
    </p:spTree>
  </p:cSld>
  <p:clrMapOvr>
    <a:masterClrMapping/>
  </p:clrMapOvr>
  <p:transition spd="slow">
    <p:wheel spokes="8"/>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9BEC9E33-3D63-4AF0-9D01-355847C8C386}" type="datetimeFigureOut">
              <a:rPr lang="en-US" smtClean="0"/>
              <a:pPr/>
              <a:t>7/19/2018</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4860C103-5125-48DB-B447-5F07425A8E8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slow">
    <p:wheel spokes="8"/>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BEC9E33-3D63-4AF0-9D01-355847C8C386}" type="datetimeFigureOut">
              <a:rPr lang="en-US" smtClean="0"/>
              <a:pPr/>
              <a:t>7/19/2018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860C103-5125-48DB-B447-5F07425A8E85}" type="slidenum">
              <a:rPr lang="en-US" smtClean="0"/>
              <a:pPr/>
              <a:t>‹#›</a:t>
            </a:fld>
            <a:endParaRPr lang="en-US"/>
          </a:p>
        </p:txBody>
      </p:sp>
    </p:spTree>
  </p:cSld>
  <p:clrMapOvr>
    <a:masterClrMapping/>
  </p:clrMapOvr>
  <p:transition spd="slow">
    <p:wheel spokes="8"/>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9BEC9E33-3D63-4AF0-9D01-355847C8C386}" type="datetimeFigureOut">
              <a:rPr lang="en-US" smtClean="0"/>
              <a:pPr/>
              <a:t>7/19/2018</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860C103-5125-48DB-B447-5F07425A8E85}" type="slidenum">
              <a:rPr lang="en-US" smtClean="0"/>
              <a:pPr/>
              <a:t>‹#›</a:t>
            </a:fld>
            <a:endParaRPr lang="en-US"/>
          </a:p>
        </p:txBody>
      </p:sp>
    </p:spTree>
  </p:cSld>
  <p:clrMapOvr>
    <a:masterClrMapping/>
  </p:clrMapOvr>
  <p:transition spd="slow">
    <p:wheel spokes="8"/>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9BEC9E33-3D63-4AF0-9D01-355847C8C386}" type="datetimeFigureOut">
              <a:rPr lang="en-US" smtClean="0"/>
              <a:pPr/>
              <a:t>7/19/2018</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860C103-5125-48DB-B447-5F07425A8E85}" type="slidenum">
              <a:rPr lang="en-US" smtClean="0"/>
              <a:pPr/>
              <a:t>‹#›</a:t>
            </a:fld>
            <a:endParaRPr lang="en-US"/>
          </a:p>
        </p:txBody>
      </p:sp>
    </p:spTree>
  </p:cSld>
  <p:clrMapOvr>
    <a:masterClrMapping/>
  </p:clrMapOvr>
  <p:transition spd="slow">
    <p:wheel spokes="8"/>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9BEC9E33-3D63-4AF0-9D01-355847C8C386}" type="datetimeFigureOut">
              <a:rPr lang="en-US" smtClean="0"/>
              <a:pPr/>
              <a:t>7/19/2018</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4860C103-5125-48DB-B447-5F07425A8E85}" type="slidenum">
              <a:rPr lang="en-US" smtClean="0"/>
              <a:pPr/>
              <a:t>‹#›</a:t>
            </a:fld>
            <a:endParaRPr lang="en-US"/>
          </a:p>
        </p:txBody>
      </p:sp>
    </p:spTree>
  </p:cSld>
  <p:clrMapOvr>
    <a:masterClrMapping/>
  </p:clrMapOvr>
  <p:transition spd="slow">
    <p:wheel spokes="8"/>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9BEC9E33-3D63-4AF0-9D01-355847C8C386}" type="datetimeFigureOut">
              <a:rPr lang="en-US" smtClean="0"/>
              <a:pPr/>
              <a:t>7/19/2018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860C103-5125-48DB-B447-5F07425A8E85}" type="slidenum">
              <a:rPr lang="en-US" smtClean="0"/>
              <a:pPr/>
              <a:t>‹#›</a:t>
            </a:fld>
            <a:endParaRPr lang="en-US"/>
          </a:p>
        </p:txBody>
      </p:sp>
    </p:spTree>
  </p:cSld>
  <p:clrMapOvr>
    <a:masterClrMapping/>
  </p:clrMapOvr>
  <p:transition spd="slow">
    <p:wheel spokes="8"/>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9BEC9E33-3D63-4AF0-9D01-355847C8C386}" type="datetimeFigureOut">
              <a:rPr lang="en-US" smtClean="0"/>
              <a:pPr/>
              <a:t>7/19/2018</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860C103-5125-48DB-B447-5F07425A8E85}"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transition spd="slow">
    <p:wheel spokes="8"/>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9BEC9E33-3D63-4AF0-9D01-355847C8C386}" type="datetimeFigureOut">
              <a:rPr lang="en-US" smtClean="0"/>
              <a:pPr/>
              <a:t>7/19/2018</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860C103-5125-48DB-B447-5F07425A8E8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wheel spokes="8"/>
  </p:transition>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image" Target="../media/image20.gif"/></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60338"/>
            <a:ext cx="8022848" cy="2800767"/>
          </a:xfrm>
          <a:prstGeom prst="rect">
            <a:avLst/>
          </a:prstGeom>
          <a:noFill/>
          <a:ln>
            <a:noFill/>
          </a:ln>
        </p:spPr>
        <p:txBody>
          <a:bodyPr wrap="square" lIns="91440" tIns="45720" rIns="91440" bIns="45720">
            <a:spAutoFit/>
          </a:bodyPr>
          <a:lstStyle/>
          <a:p>
            <a:pPr algn="ctr"/>
            <a:r>
              <a:rPr lang="en-US" sz="8000" b="1" cap="none" spc="0" dirty="0" smtClean="0">
                <a:ln w="24500" cmpd="dbl">
                  <a:solidFill>
                    <a:schemeClr val="accent2">
                      <a:lumMod val="50000"/>
                    </a:schemeClr>
                  </a:solidFill>
                  <a:prstDash val="solid"/>
                  <a:miter lim="800000"/>
                </a:ln>
                <a:solidFill>
                  <a:schemeClr val="tx2">
                    <a:lumMod val="40000"/>
                    <a:lumOff val="60000"/>
                  </a:schemeClr>
                </a:solidFill>
                <a:effectLst>
                  <a:outerShdw blurRad="38100" dist="38100" dir="7020000" algn="tl">
                    <a:srgbClr val="000000">
                      <a:alpha val="35000"/>
                    </a:srgbClr>
                  </a:outerShdw>
                </a:effectLst>
                <a:latin typeface="A Year Without Rain" panose="02000000000000000000" pitchFamily="2" charset="0"/>
              </a:rPr>
              <a:t>Welcome!</a:t>
            </a:r>
          </a:p>
          <a:p>
            <a:pPr algn="ctr"/>
            <a:r>
              <a:rPr lang="en-US" sz="4800" b="1" cap="none" spc="0" dirty="0" smtClean="0">
                <a:ln w="24500" cmpd="dbl">
                  <a:solidFill>
                    <a:schemeClr val="accent2">
                      <a:lumMod val="50000"/>
                    </a:schemeClr>
                  </a:solidFill>
                  <a:prstDash val="solid"/>
                  <a:miter lim="800000"/>
                </a:ln>
                <a:solidFill>
                  <a:schemeClr val="tx2">
                    <a:lumMod val="40000"/>
                    <a:lumOff val="60000"/>
                  </a:schemeClr>
                </a:solidFill>
                <a:effectLst>
                  <a:outerShdw blurRad="38100" dist="38100" dir="7020000" algn="tl">
                    <a:srgbClr val="000000">
                      <a:alpha val="35000"/>
                    </a:srgbClr>
                  </a:outerShdw>
                </a:effectLst>
                <a:latin typeface="A Year Without Rain" panose="02000000000000000000" pitchFamily="2" charset="0"/>
              </a:rPr>
              <a:t>Open House</a:t>
            </a:r>
          </a:p>
          <a:p>
            <a:pPr algn="ctr"/>
            <a:r>
              <a:rPr lang="en-US" sz="4800" b="1" dirty="0" smtClean="0">
                <a:ln w="24500" cmpd="dbl">
                  <a:solidFill>
                    <a:schemeClr val="accent2">
                      <a:lumMod val="50000"/>
                    </a:schemeClr>
                  </a:solidFill>
                  <a:prstDash val="solid"/>
                  <a:miter lim="800000"/>
                </a:ln>
                <a:solidFill>
                  <a:schemeClr val="tx2">
                    <a:lumMod val="40000"/>
                    <a:lumOff val="60000"/>
                  </a:schemeClr>
                </a:solidFill>
                <a:effectLst>
                  <a:outerShdw blurRad="38100" dist="38100" dir="7020000" algn="tl">
                    <a:srgbClr val="000000">
                      <a:alpha val="35000"/>
                    </a:srgbClr>
                  </a:outerShdw>
                </a:effectLst>
                <a:latin typeface="A Year Without Rain" panose="02000000000000000000" pitchFamily="2" charset="0"/>
              </a:rPr>
              <a:t>July 19</a:t>
            </a:r>
            <a:r>
              <a:rPr lang="en-US" sz="4800" b="1" baseline="30000" dirty="0" smtClean="0">
                <a:ln w="24500" cmpd="dbl">
                  <a:solidFill>
                    <a:schemeClr val="accent2">
                      <a:lumMod val="50000"/>
                    </a:schemeClr>
                  </a:solidFill>
                  <a:prstDash val="solid"/>
                  <a:miter lim="800000"/>
                </a:ln>
                <a:solidFill>
                  <a:schemeClr val="tx2">
                    <a:lumMod val="40000"/>
                    <a:lumOff val="60000"/>
                  </a:schemeClr>
                </a:solidFill>
                <a:effectLst>
                  <a:outerShdw blurRad="38100" dist="38100" dir="7020000" algn="tl">
                    <a:srgbClr val="000000">
                      <a:alpha val="35000"/>
                    </a:srgbClr>
                  </a:outerShdw>
                </a:effectLst>
                <a:latin typeface="A Year Without Rain" panose="02000000000000000000" pitchFamily="2" charset="0"/>
              </a:rPr>
              <a:t>th</a:t>
            </a:r>
            <a:r>
              <a:rPr lang="en-US" sz="4800" b="1" dirty="0" smtClean="0">
                <a:ln w="24500" cmpd="dbl">
                  <a:solidFill>
                    <a:schemeClr val="accent2">
                      <a:lumMod val="50000"/>
                    </a:schemeClr>
                  </a:solidFill>
                  <a:prstDash val="solid"/>
                  <a:miter lim="800000"/>
                </a:ln>
                <a:solidFill>
                  <a:schemeClr val="tx2">
                    <a:lumMod val="40000"/>
                    <a:lumOff val="60000"/>
                  </a:schemeClr>
                </a:solidFill>
                <a:effectLst>
                  <a:outerShdw blurRad="38100" dist="38100" dir="7020000" algn="tl">
                    <a:srgbClr val="000000">
                      <a:alpha val="35000"/>
                    </a:srgbClr>
                  </a:outerShdw>
                </a:effectLst>
                <a:latin typeface="A Year Without Rain" panose="02000000000000000000" pitchFamily="2" charset="0"/>
              </a:rPr>
              <a:t>, 2018</a:t>
            </a:r>
            <a:endParaRPr lang="en-US" sz="4800" b="1" cap="none" spc="0" dirty="0">
              <a:ln w="24500" cmpd="dbl">
                <a:solidFill>
                  <a:schemeClr val="accent2">
                    <a:lumMod val="50000"/>
                  </a:schemeClr>
                </a:solidFill>
                <a:prstDash val="solid"/>
                <a:miter lim="800000"/>
              </a:ln>
              <a:solidFill>
                <a:schemeClr val="tx2">
                  <a:lumMod val="40000"/>
                  <a:lumOff val="60000"/>
                </a:schemeClr>
              </a:solidFill>
              <a:effectLst>
                <a:outerShdw blurRad="38100" dist="38100" dir="7020000" algn="tl">
                  <a:srgbClr val="000000">
                    <a:alpha val="35000"/>
                  </a:srgbClr>
                </a:outerShdw>
              </a:effectLst>
              <a:latin typeface="A Year Without Rain" panose="02000000000000000000" pitchFamily="2" charset="0"/>
            </a:endParaRPr>
          </a:p>
        </p:txBody>
      </p:sp>
      <p:sp>
        <p:nvSpPr>
          <p:cNvPr id="4" name="TextBox 3"/>
          <p:cNvSpPr txBox="1"/>
          <p:nvPr/>
        </p:nvSpPr>
        <p:spPr>
          <a:xfrm>
            <a:off x="674877" y="5274860"/>
            <a:ext cx="6934200" cy="2677656"/>
          </a:xfrm>
          <a:prstGeom prst="rect">
            <a:avLst/>
          </a:prstGeom>
          <a:noFill/>
        </p:spPr>
        <p:txBody>
          <a:bodyPr wrap="square" rtlCol="0">
            <a:spAutoFit/>
          </a:bodyPr>
          <a:lstStyle/>
          <a:p>
            <a:pPr algn="ctr"/>
            <a:r>
              <a:rPr lang="en-US" sz="2400" dirty="0" smtClean="0">
                <a:latin typeface="Blessings through Raindrops" panose="02000000000000000000" pitchFamily="2" charset="0"/>
              </a:rPr>
              <a:t>Jessie Burke</a:t>
            </a:r>
          </a:p>
          <a:p>
            <a:pPr algn="ctr"/>
            <a:r>
              <a:rPr lang="en-US" sz="2400" dirty="0" smtClean="0">
                <a:latin typeface="Blessings through Raindrops" panose="02000000000000000000" pitchFamily="2" charset="0"/>
              </a:rPr>
              <a:t>jlburke@wcpss.net</a:t>
            </a:r>
          </a:p>
          <a:p>
            <a:pPr algn="ctr"/>
            <a:r>
              <a:rPr lang="en-US" sz="2400" dirty="0" smtClean="0">
                <a:latin typeface="Blessings through Raindrops" panose="02000000000000000000" pitchFamily="2" charset="0"/>
              </a:rPr>
              <a:t>(919) 460-3400</a:t>
            </a:r>
          </a:p>
          <a:p>
            <a:pPr algn="ctr"/>
            <a:r>
              <a:rPr lang="en-US" sz="2400" dirty="0" smtClean="0">
                <a:latin typeface="Blessings through Raindrops" panose="02000000000000000000" pitchFamily="2" charset="0"/>
              </a:rPr>
              <a:t>www.mrsburkesfirsties.weebly.com</a:t>
            </a:r>
          </a:p>
          <a:p>
            <a:pPr algn="ctr"/>
            <a:endParaRPr lang="en-US" dirty="0" smtClean="0">
              <a:latin typeface="Comic Sans MS" pitchFamily="66" charset="0"/>
            </a:endParaRPr>
          </a:p>
          <a:p>
            <a:pPr algn="ctr"/>
            <a:endParaRPr lang="en-US" dirty="0" smtClean="0"/>
          </a:p>
          <a:p>
            <a:pPr algn="ctr"/>
            <a:endParaRPr lang="en-US" dirty="0" smtClean="0"/>
          </a:p>
          <a:p>
            <a:pPr algn="ctr"/>
            <a:endParaRPr lang="en-US" dirty="0"/>
          </a:p>
        </p:txBody>
      </p:sp>
      <p:pic>
        <p:nvPicPr>
          <p:cNvPr id="5" name="Picture 4"/>
          <p:cNvPicPr>
            <a:picLocks noChangeAspect="1"/>
          </p:cNvPicPr>
          <p:nvPr/>
        </p:nvPicPr>
        <p:blipFill>
          <a:blip r:embed="rId3"/>
          <a:stretch>
            <a:fillRect/>
          </a:stretch>
        </p:blipFill>
        <p:spPr>
          <a:xfrm>
            <a:off x="2853912" y="3059621"/>
            <a:ext cx="2315024" cy="2215239"/>
          </a:xfrm>
          <a:prstGeom prst="rect">
            <a:avLst/>
          </a:prstGeom>
        </p:spPr>
      </p:pic>
    </p:spTree>
  </p:cSld>
  <p:clrMapOvr>
    <a:masterClrMapping/>
  </p:clrMapOvr>
  <p:transition spd="slow">
    <p:wheel spokes="8"/>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85"/>
            <a:ext cx="7239000" cy="1143000"/>
          </a:xfrm>
        </p:spPr>
        <p:txBody>
          <a:bodyPr>
            <a:normAutofit/>
          </a:bodyPr>
          <a:lstStyle/>
          <a:p>
            <a:pPr algn="ctr"/>
            <a:r>
              <a:rPr lang="en-US" sz="5400" dirty="0" smtClean="0">
                <a:latin typeface="KG I Want Crazy" panose="020B0506000000020004" pitchFamily="34" charset="0"/>
              </a:rPr>
              <a:t>Room Parent Wanted!</a:t>
            </a:r>
            <a:endParaRPr lang="en-US" sz="5400" dirty="0"/>
          </a:p>
        </p:txBody>
      </p:sp>
      <p:sp>
        <p:nvSpPr>
          <p:cNvPr id="3" name="Content Placeholder 2"/>
          <p:cNvSpPr>
            <a:spLocks noGrp="1"/>
          </p:cNvSpPr>
          <p:nvPr>
            <p:ph idx="1"/>
          </p:nvPr>
        </p:nvSpPr>
        <p:spPr>
          <a:xfrm>
            <a:off x="457200" y="1569101"/>
            <a:ext cx="7543800" cy="4846320"/>
          </a:xfrm>
        </p:spPr>
        <p:txBody>
          <a:bodyPr/>
          <a:lstStyle/>
          <a:p>
            <a:pPr marL="0" indent="0">
              <a:buNone/>
            </a:pPr>
            <a:r>
              <a:rPr lang="en-US" dirty="0" smtClean="0">
                <a:latin typeface="Amanda" panose="02000000000000000000" pitchFamily="50" charset="0"/>
              </a:rPr>
              <a:t>We would love to have a room parent for our fabulous year together! The room parent would be responsible for organizing different events and communicating with our other classroom families! If you are interested in this special role, please let me know! </a:t>
            </a:r>
            <a:endParaRPr lang="en-US" dirty="0">
              <a:latin typeface="Amanda" panose="02000000000000000000" pitchFamily="50" charset="0"/>
            </a:endParaRPr>
          </a:p>
        </p:txBody>
      </p:sp>
      <p:pic>
        <p:nvPicPr>
          <p:cNvPr id="2056" name="Picture 8" descr="Room Paren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992261"/>
            <a:ext cx="6191250" cy="2609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850564"/>
      </p:ext>
    </p:extLst>
  </p:cSld>
  <p:clrMapOvr>
    <a:masterClrMapping/>
  </p:clrMapOvr>
  <p:transition spd="slow">
    <p:wheel spokes="8"/>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normAutofit/>
          </a:bodyPr>
          <a:lstStyle/>
          <a:p>
            <a:pPr algn="ctr"/>
            <a:r>
              <a:rPr lang="en-US" sz="6600" dirty="0" smtClean="0">
                <a:latin typeface="KG I Want Crazy" panose="020B0506000000020004" pitchFamily="34" charset="0"/>
              </a:rPr>
              <a:t>Conferences</a:t>
            </a:r>
            <a:endParaRPr lang="en-US" sz="6600" dirty="0">
              <a:latin typeface="KG I Want Crazy" panose="020B0506000000020004" pitchFamily="34" charset="0"/>
            </a:endParaRPr>
          </a:p>
        </p:txBody>
      </p:sp>
      <p:sp>
        <p:nvSpPr>
          <p:cNvPr id="3" name="Content Placeholder 2"/>
          <p:cNvSpPr>
            <a:spLocks noGrp="1"/>
          </p:cNvSpPr>
          <p:nvPr>
            <p:ph idx="1"/>
          </p:nvPr>
        </p:nvSpPr>
        <p:spPr>
          <a:xfrm>
            <a:off x="609600" y="1143000"/>
            <a:ext cx="7239000" cy="4846320"/>
          </a:xfrm>
        </p:spPr>
        <p:txBody>
          <a:bodyPr/>
          <a:lstStyle/>
          <a:p>
            <a:pPr algn="ctr">
              <a:buNone/>
            </a:pPr>
            <a:r>
              <a:rPr lang="en-US" sz="2800" dirty="0" smtClean="0">
                <a:latin typeface="Amanda" panose="02000000000000000000" pitchFamily="50" charset="0"/>
              </a:rPr>
              <a:t>Wake County requires two conferences a year.</a:t>
            </a:r>
          </a:p>
          <a:p>
            <a:pPr algn="ctr">
              <a:buNone/>
            </a:pPr>
            <a:endParaRPr lang="en-US" sz="2800" dirty="0" smtClean="0">
              <a:latin typeface="Amanda" panose="02000000000000000000" pitchFamily="50" charset="0"/>
            </a:endParaRPr>
          </a:p>
          <a:p>
            <a:pPr algn="ctr">
              <a:buNone/>
            </a:pPr>
            <a:r>
              <a:rPr lang="en-US" sz="2800" dirty="0" smtClean="0">
                <a:latin typeface="Amanda" panose="02000000000000000000" pitchFamily="50" charset="0"/>
              </a:rPr>
              <a:t>Conferences are typically at the end of 1</a:t>
            </a:r>
            <a:r>
              <a:rPr lang="en-US" sz="2800" baseline="30000" dirty="0" smtClean="0">
                <a:latin typeface="Amanda" panose="02000000000000000000" pitchFamily="50" charset="0"/>
              </a:rPr>
              <a:t>st</a:t>
            </a:r>
            <a:r>
              <a:rPr lang="en-US" sz="2800" dirty="0" smtClean="0">
                <a:latin typeface="Amanda" panose="02000000000000000000" pitchFamily="50" charset="0"/>
              </a:rPr>
              <a:t> quarter and towards the end of 3</a:t>
            </a:r>
            <a:r>
              <a:rPr lang="en-US" sz="2800" baseline="30000" dirty="0" smtClean="0">
                <a:latin typeface="Amanda" panose="02000000000000000000" pitchFamily="50" charset="0"/>
              </a:rPr>
              <a:t>rd</a:t>
            </a:r>
            <a:r>
              <a:rPr lang="en-US" sz="2800" dirty="0" smtClean="0">
                <a:latin typeface="Amanda" panose="02000000000000000000" pitchFamily="50" charset="0"/>
              </a:rPr>
              <a:t> quarter. We will have student led conferences in the Spring.</a:t>
            </a:r>
          </a:p>
          <a:p>
            <a:pPr algn="ctr">
              <a:buNone/>
            </a:pPr>
            <a:endParaRPr lang="en-US" sz="2800" dirty="0" smtClean="0">
              <a:latin typeface="Amanda" panose="02000000000000000000" pitchFamily="50" charset="0"/>
            </a:endParaRPr>
          </a:p>
          <a:p>
            <a:pPr algn="ctr">
              <a:buNone/>
            </a:pPr>
            <a:r>
              <a:rPr lang="en-US" sz="2800" dirty="0" smtClean="0">
                <a:latin typeface="Amanda" panose="02000000000000000000" pitchFamily="50" charset="0"/>
              </a:rPr>
              <a:t>More information will be sent home throughout the year!</a:t>
            </a:r>
          </a:p>
          <a:p>
            <a:pPr algn="ctr">
              <a:buNone/>
            </a:pPr>
            <a:endParaRPr lang="en-US" sz="2800" dirty="0" smtClean="0">
              <a:latin typeface="Amanda" panose="02000000000000000000" pitchFamily="50" charset="0"/>
            </a:endParaRPr>
          </a:p>
          <a:p>
            <a:pPr>
              <a:buNone/>
            </a:pPr>
            <a:endParaRPr lang="en-US" dirty="0"/>
          </a:p>
        </p:txBody>
      </p:sp>
      <p:pic>
        <p:nvPicPr>
          <p:cNvPr id="9217" name="Picture 1" descr="C:\Documents and Settings\cbolding\Local Settings\Temporary Internet Files\Content.IE5\OFZMZA4I\MC900059182[1].wmf"/>
          <p:cNvPicPr>
            <a:picLocks noChangeAspect="1" noChangeArrowheads="1"/>
          </p:cNvPicPr>
          <p:nvPr/>
        </p:nvPicPr>
        <p:blipFill>
          <a:blip r:embed="rId2" cstate="print"/>
          <a:srcRect/>
          <a:stretch>
            <a:fillRect/>
          </a:stretch>
        </p:blipFill>
        <p:spPr bwMode="auto">
          <a:xfrm>
            <a:off x="2743200" y="5241646"/>
            <a:ext cx="2895052" cy="1616354"/>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53400" cy="914400"/>
          </a:xfrm>
        </p:spPr>
        <p:txBody>
          <a:bodyPr>
            <a:noAutofit/>
          </a:bodyPr>
          <a:lstStyle/>
          <a:p>
            <a:pPr algn="ctr"/>
            <a:r>
              <a:rPr lang="en-US" sz="5400" dirty="0">
                <a:latin typeface="KG I Want Crazy" panose="020B0506000000020004" pitchFamily="34" charset="0"/>
              </a:rPr>
              <a:t>Report Cards/Interims</a:t>
            </a:r>
          </a:p>
        </p:txBody>
      </p:sp>
      <p:sp>
        <p:nvSpPr>
          <p:cNvPr id="3" name="Content Placeholder 2"/>
          <p:cNvSpPr>
            <a:spLocks noGrp="1"/>
          </p:cNvSpPr>
          <p:nvPr>
            <p:ph idx="1"/>
          </p:nvPr>
        </p:nvSpPr>
        <p:spPr>
          <a:xfrm>
            <a:off x="38100" y="625145"/>
            <a:ext cx="8115300" cy="4648200"/>
          </a:xfrm>
        </p:spPr>
        <p:txBody>
          <a:bodyPr>
            <a:normAutofit/>
          </a:bodyPr>
          <a:lstStyle/>
          <a:p>
            <a:pPr marL="0" indent="0" algn="ctr">
              <a:buNone/>
            </a:pPr>
            <a:r>
              <a:rPr lang="en-US" sz="2400" dirty="0">
                <a:latin typeface="Amanda" panose="02000000000000000000" pitchFamily="50" charset="0"/>
              </a:rPr>
              <a:t/>
            </a:r>
            <a:br>
              <a:rPr lang="en-US" sz="2400" dirty="0">
                <a:latin typeface="Amanda" panose="02000000000000000000" pitchFamily="50" charset="0"/>
              </a:rPr>
            </a:br>
            <a:r>
              <a:rPr lang="en-US" sz="2400" dirty="0">
                <a:latin typeface="Amanda" panose="02000000000000000000" pitchFamily="50" charset="0"/>
              </a:rPr>
              <a:t>Interims are given out in the middle of each quarter to update you on how your child is progressing. Report cards are given at the end of each quarter. The following is the schedule for report </a:t>
            </a:r>
            <a:r>
              <a:rPr lang="en-US" sz="2400" dirty="0" smtClean="0">
                <a:latin typeface="Amanda" panose="02000000000000000000" pitchFamily="50" charset="0"/>
              </a:rPr>
              <a:t>cards/and interims.</a:t>
            </a:r>
          </a:p>
          <a:p>
            <a:pPr marL="0" indent="0" algn="ctr">
              <a:buNone/>
            </a:pPr>
            <a:r>
              <a:rPr lang="en-US" sz="2400" dirty="0">
                <a:latin typeface="Amanda" panose="02000000000000000000" pitchFamily="50" charset="0"/>
              </a:rPr>
              <a:t/>
            </a:r>
            <a:br>
              <a:rPr lang="en-US" sz="2400" dirty="0">
                <a:latin typeface="Amanda" panose="02000000000000000000" pitchFamily="50" charset="0"/>
              </a:rPr>
            </a:br>
            <a:r>
              <a:rPr lang="en-US" sz="2000" b="1" dirty="0">
                <a:latin typeface="Amanda" panose="02000000000000000000" pitchFamily="50" charset="0"/>
              </a:rPr>
              <a:t>Quarter 1</a:t>
            </a:r>
            <a:r>
              <a:rPr lang="en-US" sz="2000" dirty="0">
                <a:latin typeface="Amanda" panose="02000000000000000000" pitchFamily="50" charset="0"/>
              </a:rPr>
              <a:t>- Interims go home August </a:t>
            </a:r>
            <a:r>
              <a:rPr lang="en-US" sz="2000" dirty="0" smtClean="0">
                <a:latin typeface="Amanda" panose="02000000000000000000" pitchFamily="50" charset="0"/>
              </a:rPr>
              <a:t>10. </a:t>
            </a:r>
            <a:r>
              <a:rPr lang="en-US" sz="2000" dirty="0">
                <a:latin typeface="Amanda" panose="02000000000000000000" pitchFamily="50" charset="0"/>
              </a:rPr>
              <a:t>Report cards go home </a:t>
            </a:r>
            <a:r>
              <a:rPr lang="en-US" sz="2000" dirty="0" smtClean="0">
                <a:latin typeface="Amanda" panose="02000000000000000000" pitchFamily="50" charset="0"/>
              </a:rPr>
              <a:t>October 5.</a:t>
            </a:r>
            <a:r>
              <a:rPr lang="en-US" sz="2000" dirty="0">
                <a:latin typeface="Amanda" panose="02000000000000000000" pitchFamily="50" charset="0"/>
              </a:rPr>
              <a:t/>
            </a:r>
            <a:br>
              <a:rPr lang="en-US" sz="2000" dirty="0">
                <a:latin typeface="Amanda" panose="02000000000000000000" pitchFamily="50" charset="0"/>
              </a:rPr>
            </a:br>
            <a:r>
              <a:rPr lang="en-US" sz="2000" b="1" dirty="0">
                <a:latin typeface="Amanda" panose="02000000000000000000" pitchFamily="50" charset="0"/>
              </a:rPr>
              <a:t>Quarter 2- </a:t>
            </a:r>
            <a:r>
              <a:rPr lang="en-US" sz="2000" dirty="0">
                <a:latin typeface="Amanda" panose="02000000000000000000" pitchFamily="50" charset="0"/>
              </a:rPr>
              <a:t>Interims go home </a:t>
            </a:r>
            <a:r>
              <a:rPr lang="en-US" sz="2000" dirty="0" smtClean="0">
                <a:latin typeface="Amanda" panose="02000000000000000000" pitchFamily="50" charset="0"/>
              </a:rPr>
              <a:t>November 2. </a:t>
            </a:r>
            <a:r>
              <a:rPr lang="en-US" sz="2000" dirty="0">
                <a:latin typeface="Amanda" panose="02000000000000000000" pitchFamily="50" charset="0"/>
              </a:rPr>
              <a:t>Report cards go home </a:t>
            </a:r>
            <a:r>
              <a:rPr lang="en-US" sz="2000" dirty="0" smtClean="0">
                <a:latin typeface="Amanda" panose="02000000000000000000" pitchFamily="50" charset="0"/>
              </a:rPr>
              <a:t>January 11.</a:t>
            </a:r>
            <a:r>
              <a:rPr lang="en-US" sz="2000" dirty="0">
                <a:latin typeface="Amanda" panose="02000000000000000000" pitchFamily="50" charset="0"/>
              </a:rPr>
              <a:t/>
            </a:r>
            <a:br>
              <a:rPr lang="en-US" sz="2000" dirty="0">
                <a:latin typeface="Amanda" panose="02000000000000000000" pitchFamily="50" charset="0"/>
              </a:rPr>
            </a:br>
            <a:r>
              <a:rPr lang="en-US" sz="2000" b="1" dirty="0">
                <a:latin typeface="Amanda" panose="02000000000000000000" pitchFamily="50" charset="0"/>
              </a:rPr>
              <a:t>Quarter 3</a:t>
            </a:r>
            <a:r>
              <a:rPr lang="en-US" sz="2000" dirty="0">
                <a:latin typeface="Amanda" panose="02000000000000000000" pitchFamily="50" charset="0"/>
              </a:rPr>
              <a:t>- Interims go home February </a:t>
            </a:r>
            <a:r>
              <a:rPr lang="en-US" sz="2000" dirty="0" smtClean="0">
                <a:latin typeface="Amanda" panose="02000000000000000000" pitchFamily="50" charset="0"/>
              </a:rPr>
              <a:t>8. </a:t>
            </a:r>
            <a:r>
              <a:rPr lang="en-US" sz="2000" dirty="0">
                <a:latin typeface="Amanda" panose="02000000000000000000" pitchFamily="50" charset="0"/>
              </a:rPr>
              <a:t>Report cards go home </a:t>
            </a:r>
            <a:r>
              <a:rPr lang="en-US" sz="2000" dirty="0" smtClean="0">
                <a:latin typeface="Amanda" panose="02000000000000000000" pitchFamily="50" charset="0"/>
              </a:rPr>
              <a:t>April 5.</a:t>
            </a:r>
            <a:r>
              <a:rPr lang="en-US" sz="2000" dirty="0">
                <a:latin typeface="Amanda" panose="02000000000000000000" pitchFamily="50" charset="0"/>
              </a:rPr>
              <a:t/>
            </a:r>
            <a:br>
              <a:rPr lang="en-US" sz="2000" dirty="0">
                <a:latin typeface="Amanda" panose="02000000000000000000" pitchFamily="50" charset="0"/>
              </a:rPr>
            </a:br>
            <a:r>
              <a:rPr lang="en-US" sz="2000" b="1" dirty="0">
                <a:latin typeface="Amanda" panose="02000000000000000000" pitchFamily="50" charset="0"/>
              </a:rPr>
              <a:t>Quarter 4- </a:t>
            </a:r>
            <a:r>
              <a:rPr lang="en-US" sz="2000" dirty="0">
                <a:latin typeface="Amanda" panose="02000000000000000000" pitchFamily="50" charset="0"/>
              </a:rPr>
              <a:t>Interims go home </a:t>
            </a:r>
            <a:r>
              <a:rPr lang="en-US" sz="2000" dirty="0" smtClean="0">
                <a:latin typeface="Amanda" panose="02000000000000000000" pitchFamily="50" charset="0"/>
              </a:rPr>
              <a:t>May 3. </a:t>
            </a:r>
            <a:r>
              <a:rPr lang="en-US" sz="2000" dirty="0">
                <a:latin typeface="Amanda" panose="02000000000000000000" pitchFamily="50" charset="0"/>
              </a:rPr>
              <a:t>Report cards go home June </a:t>
            </a:r>
            <a:r>
              <a:rPr lang="en-US" sz="2000" dirty="0" smtClean="0">
                <a:latin typeface="Amanda" panose="02000000000000000000" pitchFamily="50" charset="0"/>
              </a:rPr>
              <a:t>28.</a:t>
            </a:r>
            <a:endParaRPr lang="en-US" sz="2000" dirty="0">
              <a:latin typeface="Amanda" panose="02000000000000000000" pitchFamily="50" charset="0"/>
            </a:endParaRPr>
          </a:p>
        </p:txBody>
      </p:sp>
      <p:pic>
        <p:nvPicPr>
          <p:cNvPr id="5122" name="Picture 2" descr="http://school.discoveryeducation.com/clipart/images/report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945989"/>
            <a:ext cx="2590800" cy="1912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773910"/>
      </p:ext>
    </p:extLst>
  </p:cSld>
  <p:clrMapOvr>
    <a:masterClrMapping/>
  </p:clrMapOvr>
  <p:transition spd="slow">
    <p:wheel spokes="8"/>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2800" u="sng" dirty="0" smtClean="0">
                <a:latin typeface="Amanda" panose="02000000000000000000" pitchFamily="50" charset="0"/>
              </a:rPr>
              <a:t>Early Release</a:t>
            </a:r>
            <a:r>
              <a:rPr lang="en-US" sz="2800" dirty="0" smtClean="0">
                <a:latin typeface="Amanda" panose="02000000000000000000" pitchFamily="50" charset="0"/>
              </a:rPr>
              <a:t>- Students are dismissed at 1:15.  Teachers stay for meetings.</a:t>
            </a:r>
          </a:p>
          <a:p>
            <a:r>
              <a:rPr lang="en-US" sz="2800" u="sng" dirty="0" smtClean="0">
                <a:latin typeface="Amanda" panose="02000000000000000000" pitchFamily="50" charset="0"/>
              </a:rPr>
              <a:t>Teacher Workdays</a:t>
            </a:r>
            <a:r>
              <a:rPr lang="en-US" sz="2800" dirty="0" smtClean="0">
                <a:latin typeface="Amanda" panose="02000000000000000000" pitchFamily="50" charset="0"/>
              </a:rPr>
              <a:t>- No school for students.</a:t>
            </a:r>
          </a:p>
          <a:p>
            <a:r>
              <a:rPr lang="en-US" sz="2800" u="sng" dirty="0" smtClean="0">
                <a:latin typeface="Amanda" panose="02000000000000000000" pitchFamily="50" charset="0"/>
              </a:rPr>
              <a:t>Snow Make-Up Days</a:t>
            </a:r>
            <a:r>
              <a:rPr lang="en-US" sz="2800" dirty="0" smtClean="0">
                <a:latin typeface="Amanda" panose="02000000000000000000" pitchFamily="50" charset="0"/>
              </a:rPr>
              <a:t>- Students are dismissed at 12:45</a:t>
            </a:r>
            <a:endParaRPr lang="en-US" sz="2800" u="sng" dirty="0" smtClean="0">
              <a:latin typeface="Amanda" panose="02000000000000000000" pitchFamily="50" charset="0"/>
            </a:endParaRPr>
          </a:p>
          <a:p>
            <a:endParaRPr lang="en-US" dirty="0"/>
          </a:p>
        </p:txBody>
      </p:sp>
      <p:sp>
        <p:nvSpPr>
          <p:cNvPr id="4" name="Title 1"/>
          <p:cNvSpPr>
            <a:spLocks noGrp="1"/>
          </p:cNvSpPr>
          <p:nvPr>
            <p:ph type="title"/>
          </p:nvPr>
        </p:nvSpPr>
        <p:spPr/>
        <p:txBody>
          <a:bodyPr>
            <a:normAutofit/>
          </a:bodyPr>
          <a:lstStyle/>
          <a:p>
            <a:pPr algn="ctr"/>
            <a:r>
              <a:rPr lang="en-US" sz="6600" dirty="0" smtClean="0">
                <a:latin typeface="KG I Want Crazy" panose="020B0506000000020004" pitchFamily="34" charset="0"/>
              </a:rPr>
              <a:t>Important Info</a:t>
            </a:r>
            <a:endParaRPr lang="en-US" sz="6600" dirty="0">
              <a:latin typeface="KG I Want Crazy" panose="020B0506000000020004" pitchFamily="34" charset="0"/>
            </a:endParaRPr>
          </a:p>
        </p:txBody>
      </p:sp>
      <p:sp>
        <p:nvSpPr>
          <p:cNvPr id="2050" name="AutoShape 2" descr="data:image/jpeg;base64,/9j/4AAQSkZJRgABAQAAAQABAAD/2wCEAAkGBxQTERQUExQWFRUXFhsYGRgWFyAZHhogGBcbGRocHRwYHSogGhsmHBwXIzIhJSosLi4uHB8zODMsNygtLiwBCgoKDg0OGxAQGzckICUsMiwsNC4sLTQvNCwsLCwvMiwsLTQsLzQ2LDQsLzQsLCwsLCwsLCwsLCwsLCwsLCwsLP/AABEIAMgA/AMBEQACEQEDEQH/xAAcAAEAAwEAAwEAAAAAAAAAAAAABQYHBAEDCAL/xABZEAACAQMCAgYDCA8CCwQLAAABAgMABBESIQUxBgcTIkFRFGFxMlJUgZKT0tMVFhcjJDVCU3SRlKGxstEIMyVDVWJkcoKDs8HhJmO0wzREc6KjwsTi5PDx/8QAGwEBAAMBAQEBAAAAAAAAAAAAAAMEBQIBBgf/xABAEQACAQICBAsGBAQGAwAAAAAAAQIDEQQhEjFR0QUTFEFSYXGBkaGxFSIyksHwM1Ni4SMkcvEGNEKCstIWouL/2gAMAwEAAhEDEQA/ANxoBQEV0n49FY2slzNnQgGy7kliFUAeZJH8aAo46ecR5+h2n7Yv9KA93BOtdLiIGOzuJZl2ljhAYIR4h2IDA+HjQFr4B0oiuWMel4p1VWaGUaXAbkfJh6xkUBOUAoBQCgFAKAUBV+mvS30Lso40WW4mJEaM4jXCjLMzHkMbDzPx0BVLzrJvYUMs1nb9kuC+i7Vm05AOlcbn1UBNnrHRjqgtLm4hH+PiVSm3usZbJ078hvjagLXwbikd1Ak8Lao3GVJGD8YO4PqoDtoBQCgFAKAUAoCn9Nem4s5YraKNZbmYFkRpBGqhfF2O4BAfG25XFAV+brMubfTJd2kK2+sK7w3AlZdWcHSBvv8A86Ak4eswaBK9heJBjUZiilQvvsKxbHxUBc+G8QjniWWFw8bjKspyDn/nQHVQCgFAKAUB6by6SKNpJGCIgLMzHAAHMk0Bk3Sbpm14sUkdk72McpYzNgltKyIWEJ72gZzk77HagOXgUfAUbP4KrEYOqQnkwYbM3PUo/hQEbxm/vxPcS8HXNoSjMVjUKXTusE1Y1ZwAdPgNqAkrXpMOztOKSR6Z4pPR5gF3YOdDADVgYbBBOfEeNAbTQCgFAKAUAoCO45xyC0j7S4kWNeQzzY4J0qBuzYB2FAYp0luvSuIi44jadhbPbCFO0bUDiUyoXKf3b6dWRnbHPegLD0ck4JGrCP0clVd9IJlYjQDJgEknuoDgeRxuTQFPteK8QsZ43iVl4bJcN2SAoVKyOcHUNTAEnIOfCgNS6C3mi9vrXOVylwgChVUS5DKMbk6gTn10BeaAUAoBQCgFAQvSvpNBYQNNO3qVF3Z2wSFUeZwd+Q5mgMf4jKbm7luOMWwhhkSLstcgKx6A/c1pg6iXZsH1+qgJ0jhI4fOtv2JGgRkR5lJZ2cwqRuSS7vg+G/gNgIDhfSHi9rcQpxAD0d9EbEqradtI3jOzMcZz+6gNA6vpY7e5urCMYUYuUwMBRKcMuSxJwwJz5HFAXygFAKAUAoCgdZfEB21paSYMU4kcqVzraEoyqTjYDdvDJUewgLKfwoDpg4Tbl+0MERfVq1dmuc5yGzjOc+NAWF4w6+R5ZH/7yoDKetnhxSMdidE857EgKMTJgsVLHZcbn91Aap0S4hHPZW0kTakaJQDgj3I0nY78waAl6AUAoBQCgMZsr57i/upLnV28MrxIrKVEcee7pU+/AyW5nbwwKAtkDB1KsAQRggjIIIwQR4igO3g/DreF9cUMSNjGpEVTg4yMgeobeqgJDiViJFIHl5e69R/fQGScLnSx4zBpfMKyejhGYAQGddTYbyBxhT58xQG7hh50B5oBQCgPzrHmP10A1jzH66Axjg9ylxfXlxJpadLmWEHJJSNG0qACTpGxO3Mk+dAXFFSRCkih1PNWGQfEZB2NASvCLaKFdMcaRqTkhFCg+GdvHFAfriXDwwbChhjBQ8iPVQGXdFL1k48na5ECNLawMQSdTKrBPEnG+/h4mgNxDZoDzQCgFAKAgOmnRdOIW/ZM7RurB4pE5o45HHjtkEeRPLnQGfcVnueGL+GR9pHqCJNBhtZYtgNGcFHwBsNQyedeNpK7PUm3ZHL91G2jIDw3SnyMQGR8bVzCpGecXfsPZQlDKSseL7rgCrqtrUyLpOTLIsZB5DuDUWHI+FHUSlo/R+p6qbcdL6oq/FOsKSd0kkCOwQqFUvGsZYYYgaW1bcyd/LFdnBXuG3SwXdu9q4hKsPvq6gwypDZ7QFCp35jx5VFXnKFNygrskoxjKajJ2RpEPSa9YZXiMjDzCW5/hDWJLhTEwdpQS7nvNiPBtCSvGTfetx7Ptgv/APKE3zdv9TXPtev0V57zr2XR2vy3D7YL/wDyhN83b/U09r1+ivPePZdHa/LcRDpcEk/ZG93Odpsc/UFwKe16/RXnvHsujtfluPHZXH+Ub35//pT2vX6K8949l0dr8txyjhkgnFwLqZ5gAuqZhICoOdB2B0/HtXseF6t/eird5zLgqnb3ZO/cStl03aLu3FtKHB5wL2iN4agdiuTnuncDFbFPGUZxupJduRl1MLWg7OPgSkPWVAP/AFa8+Y/+6u+UUemvFHHEVei/BnDxnrfcALbQKqnlLM2SNu8OyjyQc8snw5V3Gak2l6HMoOKuyhnjyyoYZgCGcSTSkuzTMDkfkjT5eIA2FdnB6+j7oty5ime0+9sC0MhQEa10rl9ycbkeoYqpjK1WlBOlG7vsf0LWEpU6kmqjsrFm9Lf/ACrdftI/pWdy7Gfl+T3l/kWE/M80dHo978I4x83N9VU/HY/8tffeQ8Rgum/vuPzJaXjAq0/GCCMEGObcHmP7qnHY/wDLX33jiMF0399xBfaFH+a4h+zSfU047H/lr77xxGC6b++4faFH+a4h+zSfU047H/lr77xxGC6b++46uH9G5bVu0tUvA+MESWkrKw56TiIFckDcVJTrYzS9+mrdT/c4qUMLb3KmfX/YuPD+lEwUdpw6/DAkEJbOy89iCwUnI33ArQTuig1Z2JaDpoRz4fxL9kb+tenhCXvT7ikuEi4bcWw3BlMEkrAbY0r2WkNz56hv6qAp11w24lRInsLhUSRpSRBO3aMwOdjECuTz39lAfjo/wq+ikcLHfWqMoP4NFOAzAnnqjJzgmq2JlWilxMbvr/uixh4UZN8a7I8dJeL3UMCyRX96cyFCHlYYxqDAjAIIZSN6rYTFVqlaVKqkrLm7ussYnDUoUlUptu739R9FdFbt5bK2lkOp3hRmOAMkqCTgbc60jPJWgFAKAy3riuWe4sLYEFCZZpUBGR2YTsmPiBqY+3fyqlwhU0MPK2t5eP7FzA09OvHqz++8luq3hwMM87qrdrMQhIywWICMqcjYdosjAD32eZNOD6ehh49ef33DH1NOvLqyLv6MnvF+SKulMejJ7xfkigHoye8X5IoCPv8Ao1ZzNrmtYJGxjU8SscDwyRy3ND27Ob7SuHfAbX5hPo0Gkx9pXDvgNr8wn0aDSY+0rh3wG1+YT6NBpMfaVw74Da/MJ9Gg0mPtK4d8BtfmE+jQaTH2l8O+A2vzCfRpYaT2j7S+HfAbX5hPo0sNJ7SYW0QDARcf6ooeHn0ZPeL8kUA9GT3i/JFAPRk94vyRQHtoBQCgFAKAUAoBQCgFAfLnT5CYHIBIF9cE+r7/ADDfy3IrKpNLH1OxeiNKqnyKHb9WfQ/Qf8XWf6PH/IK1TNJygFAKAxnrI/HifoX/AJtZfC/4C7V6M0uC/wAZ9m40Tq7QDhdkQAC1vG7Y8WdQzsfMliST5mtOMVFWRnSk5O7LFXp4KAUBn3TDrRWwuGhayuX0gHtNOlG8ypPugOWfOgJfoZ0skvi2qzmtlC6gZQV1ZYhdOpRq2BJIzigLVQCgFAKAUAoBQCgFAKAzTh/SC5m49LarOQkMhLRkLpaMReBzq19o8Z5DbO/gQNLoBQCgPANAeaAo3Wz0heyt7d0kaMPcKjsgUtp0OxxrIH5I8RQFn6Ndt6JB6Q4kmMal3HJiRkkYA/hQElQCgPnXrJtRCnEIlJKpOCCef31452zjyaRgPUBWPOCXCMXtX0a+hrRlfANbH9Tbug/4us/0eP8AkFbBkk5QCgFAYx1lNjjifoX/AJtZfCyvQXb9GaPBjtWfZuL71YyluGxZOQrSovqVJnRFHqCgD4qvYaTlSi3rsVMQlGrJLVctVTEIoBQFF67ZWXgtyUJGezUkHB0tKgYbcwc4I8QTQFl6JhvQbTW2tvR4tTH8o9muTv5mgMkvOt28/CYESE3K3PZQhVYkqHK+4yQ7nAHNeeaA7+g3HL+y4lLacVuA0fozXAZm1Be8GJ1sAQoHaDB2BUAbUBEdLeuW4lP+DoykUTBpJWUtkawqhhjEaMdiDucjBFAW7p90ouU6PxXcbCKeZIGLR+HagM2nVkgH17jNAQ9v0y4peQw21miLMLWJ57lmB7Ni27NtpGpVJ0hSe8eWmgJzq66evPwu4ubwjNszK7r+WAqsDgDGSTjb1UBw9FeL8a4ixukMFtbAkRRupYSbjfONTLgHvbZJ2HiAOmy6d3lpcCHjEEcSOCyXER7nd5g5JyfZg8u7QEV1idMOK8Pv1aJY5LWUhYVYBg5YLkHThwwPLfG/j4AdPAvthjv4JbkRyQXBIkiU9yADJ8sq2AcEFgdgTkg0BC20l2OMcYubOKN3h1bMpdmKqFCAIQxDd46QRkqOeAKAvdh0puLbhTXvE4wkg7wijUqcEDQrK5JV85yPAew0BUZuM8ZWz+y0k8UcK/fEtCue0ikcaQ7Ae60kYxv7NxQGs8I4gtxBFMgIWRA4DDBGoZwR4EcqAzrqr6TItvxBZ20C2uJZGcjAKuzEkevUrbbncedAcFl1rTPxaOJUDWFxIIopDGyEnYFlYnDYYgEeXlQHb19amhsY0VXdrsaQ+6khGAVgeYJYbcqAkujV9xf0/wBFmhiW0hRQ02hgXBjyuhy2l2DYDYAAAOw2oDQKAUB8+dbJ++cTGP8AGxf8KA1lVf8APwfV9GacP8jJdf1RsXV7cpJwyzZGDL2KrkeaDQw+JgR8VapmFhoBQCgMS6ZXTycXvAwGmJYY0OPAxCVgT4nMn8KxOF5L3I9v0NfguPxPsNH6toAvDLYg57RO29hmJlI9gLY+KtinDQgo7DLqT05uW0s1dnAoDwzYBPlQGI9MOtCLiNncWlvZ3L9oCFcKCO6SwbAyfyOXPn5UBaurLpdLPDBb+gzIkSLC8rOMKUj5lWw+Djy8RQFV6O9DGbpPcyjAht5jMc8yZFLADHkzZ3I2wd80B0deHAnlvbLsUcvcI0EhjUsQiyRtqwPLU2c7YoCx3PQFLbgNzZwjtJGjZyQMdpIqgggZOM6FAFAVvppJr6JWxxgqlupHkUwh9nLlQED0d6Rutn9ieG2xkuHBE1xGwZTqZVZw2Nl0HTqbAU4xmgNLueg7JwSSxthEk0ka6zvpZzp1nPusbEAnJAwN8YoCF6L9LpuHRRcPvLC4LxBY1kt0Vo5AWCoQWZRk5Gd+eTgUBwTwXXHr9FntZLfh9u+sdsml3K4yh3wdQO4GwA5+YHZ1/piGwK51C6AXC5/J8B4nIGB40Bq0Z2HsoDE+G8UPB+M8Qe8jkEM7u6yRxllAeVpVZiBue8V8xvQFn6bsOMcJZrIM2iZHAkjZA/Z7sMOAWXDHlzIxQFN4v0kueNRw8OtLJ7eDKLJIysVQJyHcXCIMePPAG1AWjql4y9qDwm9Vo7iJ3EBZTpmTdjoJG+Nz/qkeugKpwjoTdXPELm2KtDYJdPJIx73bAS6kQ5OCcZIwNgxznIoC6dcHRCe6htnslHaWzMQowp0lR7nO2oFVwPX6qArvWRdy31naXMcUgktZdNxFoPaRs4jYaQM+KjDDlq3xvQF56M9Y9peyJDGJlmI7yNE3cIXJDMBpGPMny86AuNAKAwzrWtxHdX4Bz2kCTH1FkaLA9WIQf9o1k4yFsTSltfo/3NPCzvh6kdi9blk/s9XLtwsqzErHM6oPeggOQP8AaZj8daxmGn0AoAaA+d7i6715cBxKrzzSI2rVlVJVe95YUYx4Yr5/H2qYpQ7F4/3NzA3hh9LtZvHR7h4t7SCAEsIokQE7E6VAz+6voDDJCgFAKA/KoByAFAeQKAYoDzigFAUHrxQfYaf1PEf/AIqj/nQFo6MWwW1tyUVZDBHrIULk6Bnl680BLUAoBQHPeWEUujtY0fs3DprUNpYAgMM8mGTvQHRQHhlBGCMjyNAAMUAAoAVGc43FAecUAoBQH5VACSAATzOOdAfqgFAYj1xf+l3X6DF/NcVmY38ej27jQwf4NXs3k3/Z2H+DJP0hv5VrTM81OgFAcHHuIrbW007glYo2chcZIUZOMkDNAfPPBbL8Eghz/emOPPl6RKFJx46dfx4r578bHbM/Rfsbv4OD25er/c+k0XAA8hivoTCP1QCgFAKAUAoBQCgKf1tcOluOFXEUEZlkbRhAMk4kUnGfEAE0BM9FrV4rG3R0WORYU1ovJW0gsBgnk2RsfZQGYfdB40hf/B/bKu+sQyIMLjUeZwNm2O4yPLFAcPBukPF+MiV7XTCndRyspTQQ2vUuckkoNPLG5NAat0Ptr2ODTfPFJID3WiLHbHJte5I887/vIE9QCgFAKAUAoBQCgFAKAUAoD5864ZS03ECxzoaGNfUoWNwPlSOfjrMqybxsFzWfozRpxSwcnta9UaV1I/iO0/33/iJa0zOLzQCgK71i/iq+/Rpf5DQGK8Gfu2Q/7+0/48VfP4Zfzve/Rm5iH/Kdy+h9GV9AYYoD8u4AJPIDJ+KgI/gHG4LyLtrZy8ZJGSrLuOezgHxHhRO57KLi7NWZJUPBQHpu9fZv2entNJ0avc6sd3ON8ZxmgMEueK3kk0vaSXEYLFGYXEiASK3IRhlES5BHlgrzrOnWnGVpSzXN1ffeX40oSjdRy29ZduFdKltBkdtNA8ZkAZZpXRs40ds5KsCwxhtOncluQq1Sq6WTK1WnbNGhcNaQxIZgFkIyyjkpO+nmcleWfHGds4qchOmgPTdgGNwRqGk5HLO3LPhmgMt/s7sDZ3WlAo9KOMZO2hcLqxhgPDfO/rGQPZ1gcTvLviUfCrOZrcaBJNIux0nc4YHUMDGwxknnQHdf9Ar2GFF4fxKaMxqSEl74cgLgE8kGQfyT7qgO/qy6aNxCORJVxPAFErKMIWJYYHrGnJxtuMeQAu9AKAUAoBQCgFAKAUAoD53622+/cSH/AH0X/CgrMqL+eh2fRmlB/wAlLt+qNP6kvxHaf77/AMRLWmZpeaAUBXesX8VX36NL/IaAx/oTZiafh8TEgF0fI55hQzrz8C0YB9RNYmFjfFt7LmxiZWwqW2x9BVtmOVbpf02hse5pMsxXIjB0gZ5a3wQgPsJ9VRzqxhrLmFwNbEv+GslrbyS++ozbpX1jyXlu0Po4iTUO0Mc/akgfkkBFwD48/ZVepXvG0cm9psYLgh0qqqVWpRi89HPPr/s2SfUvOzXVxp1dn2K597q193PhnTnHqzTBp2Y/xHKEqlNx12d/K37Gv1cPmz8ySBQWYgAAkknAAG5JPgKAq/GOnNukEzW7rNMndSLddbFcrgkbpjfWO7664nUjBaUnkdRhKTslmYc9495G7M0mtzodUUqiyA51PKebHyB3wNqoYiWjLjXHJc+3u++0u0EnHi9LN82z7+0XDo3eNJFcWZPflVtAzp76jfvFW90uGyQQMHY1Ww9RZW5s+79mTVoPO/P6l+6E8UuctbXxBuMGVGDKwdAwVsaIkC6CyA5GTqz7NenUU1kZs4ODzLbUhweq6HcbG50n+FAUPqP4Q9vwzEsUkUjzSM6yZBJBCghTyGFA9eM+VAevpT0Mu1vm4nw+YG50hewlHcddIUrq1DHIHG24G4oDm4vccfurbsktobV2YK7iYFlXSpLKQSMZJG2T3TjOaAtfQPosvD7UR51Sue0nkyTrkIGo7+HkP+ZNAWOgFAKAUAoBQCgFAKAUBjXXjahJe0BOZrSRWHgOwI049Z7Zs+wVRxcffpy/V6/2LuFl7lRdRI/2dfxbJ+kN/IlXikapQCgK31kOBwm+yQPweQbnG5UgD2k4FAZX1cDF7w4HY97n+iy1i4N3xUu/1NfF/wCWj3G8VtGQfNfTxll4hd9tmTTOwGSThU2UADkAKoV5zVTJn1XBtDCvBp11rltevs7NfmRU8ylcjbu7FTj4ttj8dVotp5m7WjTlT0k7Za07ZbjQ+qVUUWujMczu/bMRjIVWdYlIyrjAzg7qNR2OK0KTTfuvI+ExM5T96ev0Ww1+9vEhjaSRgiKMknw/qfV41O2krsppXKBxzpM9+629nEWiEsTSyuCoASVZNh61XxGTkZA51XeIjLKOa2/essxoSWcsj1dJeA+kXCpboO3Ko0hZyqCIPpw6YIcNhl2wcKRkCo6dJTd5LUSVajgrJ6yUm6srMW8kUAkhLHtBolfSJAO62hmK7csEEYq3KKmnGWplSMnF3WszHovwW9Eqs0E8rRTp2jBNOdEgJI7QrqUAMAVzkHwrNWEkql4xslf0+7l94iOhnK7/AHNH6H8AVOIzz+iPACmpC8ce7ufvh1glwSMd3OndjjNX6UZRjaRSqOLleJfqlIxQCgFAKAqfBOkkknFb6ykK6YkjkiwMHSygOGPI4Yj9dAVriXTa44hetYcL7oT++uWUr2RR+9gHBYHGnGASSfDegNB4aI4Vjtu11SLHka31O4XAZzqJJ3PP10BIUAoBQCgFAKAUAoDIevnnD+jXX8YaqYvXT/qRbwvw1P6Tq/s6/i2T9Ib+RKtlQ1SgFAZ3123bLZwRYBSe5RJARnIXMg9neRfizUOJk40pNbCbDxUqkU9pXurlA3FY8gHTbzOufBg0Sah69LuPYxrM4KSvJ9n1NDhKTtFdv0Na4jxOGBdU0ixjw1HGeXIczzHKtpJt2RkOSirswLp7dwzXrT2pFtlcSdsuO0ZubBc8uW/iaocIQ0JKE6bb15F3AYjjqV6dRWTsQcPD1TeWRD4hRsG+I+GfAVmyrSnlTi+02uOkqKpSkrev7dRa+j6TQlJRIVkDNIqgZRDImlu435WkkZ9dfa4XgenToqLee0/MsZ/iOtPEOUIrR2de252cHluOLXc3bTnsrfQhXRoJJyxKAHAzpAyfURyFYnCNKCnoJuy8+3qPqOCq1SpS4ySV3szt37S82/D0ctZwKIowuZmUYwHyNKkf4wgHfmowfEVFRp3z5i3WqaOS1lo4dwuGAERRqmeeOZx5k71btYpt3OygFAKAUAoBQCgFAfNfXVdzx8YnKMyKYYlZo8ju5DDUR/ngfqFAbL1WWdnHw6E2XeRhlnZdLuwJVi4O+zBgByGNtqAgulXE3g6R2BXLJJb9m6+QeUqGx/rlM+oUBFdYfTq5mWQcK7ULaOzTXChezIRVyAWGGIJ9z4gciKA0DoZ0g9K4bBdOQWaLVJo5alyHwPDcHagM+6MycQ43O916W9rZRyYiSIAFmXcBhnfAYZJ2PgB4Ad3GuI8V4TKs9xcx3di0gR9SBGjDHCnujOfZqHqoCw8c6wYoYuHyojOL2RFQciFbGWx4kal29dASs3S23XiCcPLff3jMg5Y9S5z7sjJA8h7KAqXWRxq+4ddRXyffLLCxSxZ5ZJ7xGNmydmB8AD6wNIglDqrKcqwDA8tiMjnQGS9e6ktAAMk21zsPbDVPFu2g30kXMKrxn/SdP9nX8WyfpDfyJVwpmqUAoCjddFpE/CJ3lyDFpeNgMlX1hVx5ZzpJ8AxrxpPJnqdtRSOruZ14la8izrJG5xtpMRkOPLvxpv8AF41j8HStUko6mauOjemnLWdnTfi5llW70hrfAihZTqye0IyfBdeVIPiuM8q+m4PxFOE5RevKx8lw1g6tWnCUdSvfs+0RNzAkq4kQMCMHP8M1uShGatJHydOpOk703Y9Ftw+NM4GrOPd97GOQGRsKgoYSjQTUI2vmWsVwhiMU06stStsJbhNhdXWswQ60RtOsyKoJxkgZ8ts/FUdXHxpzcWrljDcCzrU1NNK+1Mk+inR+/hvbhewWJJ0R2mdtYBTuaVC7FtJzg7d311iY1wxFTTWR9TwbTqYShxUmnssadw6wSFNCZ8yx3ZiebMfEmo0kskWW282dVengoBQCgFAKAUAoBQGZ9DeEueN8YaXU8R0INYJVtZ7TALEg6OWByztjlQEJedX/ABDhl4brhLdsj5UwyN7kOScNkjWisQwx3v3kgd3WX0Uv7yWxaFY0naBo7iRSdKd5GOGYZADFiCBq8qAuvDuh0MPDXsELFHjkRmY5ZjKDqYnzyf4UBVeg/Ar2xjm4dOpeKbV2VzF3ghaLB1qw7o7u2c7+GDQHHwOy4rwRPR4rdeI23edWRuyZDuSuMMdyM8juedAeeOcI4rxa6WG5hFpYKR2iiQOZMb5BwGJyB4DGfGgJ7rJ6KSTW1u9nhZrN1eJVAzpXAKqGGnOACBjcqBQFB4N1W8QuTdzXU7wXDOnZuTq7QqcszFcMqjuhSuOR2xQEvddDONXFvDa3V2GglfTMoCuY1jAdWLkBnLMpGM7EruRmgNZ4ZZ9jDHEGZ9CBdTnLHAxknxNAZp1xH8Js/wD2Vx/NBWdwl+Eu00OD/jfYP7Ov4tk/SG/kStEzzVKA9N5dpEheR1RFGSzHAAHrNAY71r9OYbiFYIZCkYkVndk2kCN7lUPebDhG1DY45mqlWspJwprSfVzd5ap0XFqc3Zde4hepniTy8VDMwWMW0uCygaxqiBHusAhgpzvy9ezC0Y0rpa+c8xFaVSzermJ3rOv7czej233poypmaMhVJ0hkXTjS5w2dXhsNzy7q13SknH4jQ4M4Kjjoy45/w9TV82U3W/59/wBa/Rrz2ti+l5Gl/wCHcDdD/wBnvP39kXRSGIkU7ZyAwztv4Nz57eytDC8NSfuVVfrPmuGP8E0qSdfCTslm4vZ1O59B8IiighjiUxjSqg6cAEhQCcDzxUBCdnpSe/X5QoB6Unv1+UKAelJ79flCgHpSe/X5QoB6Unv1+UKAelJ79flCgHpSe/X5QoB6Unv1+UKAelJ79flCgHpSe/X5QoB6Snv1+UKAekp79flCgHpKe/X5QoB6Snv1+UKAekp79flCgHpKe/X5QoB6Snv1+UKAiJemFirFWu4AykggyDYg4I5+deaS2nui9h6ft64b8OtvnV/rXp4Pt64b8OtvnV/rQXOO76yeHI2O3Mm2dUUbyr7NUakZ9VcSqwi7SdjuNKcleKPSetHh3v5f2eX6Fc8fT6S8TviKnRMx6edJRcsJpk1EZSCFWPd1YyCycy2kEnlsAOWTkzr1MTV0YPRitq88zSjRp4eneS0pP7sW7+zr+LZP0hv5ErbMc1SgMt67ODSyC3nGhoozoKNI6HXI6hHAVSDjcZO4ztVfFX4tu9ra8rljC51ErXb1Z2MrueBubGS/aCN4opTE+Z3LghgmcMu66mHI535VBToVNFOM7J56kS1K0NJqULtZa2fvhXRYzzxQJBAHkJClpXA7qM5zhCeSnw8qgo1JVZaMaj8FvJatONKOk4Lxe49/SboW1k+iWG3J0q3cmkOzuUHuoxvkVJV4ynKMXUed+Zc3eeUIRrfDBa0s2+d22EM1gobHo8QPge0fH69GM+o1zpTavxj8FvNOXBE4z0HGKvqzlbx0bX6me70GT3sf61+orm8dr8/+xL7ExH6fH/4JPox0Qnvm0xLADoL99lGyvoPK3O+alpx4xyipPLt5/wDcZFZujbSW3VbmduiTX3Lbz4N++3/pTk9favGW855RR6/CJXr/AIGYZ/R3iYSdskOMQHvyqrIMgYxhl3qPQq8Zxd1e19ctXid8ZT0NOzte2qJYvuW3nwb99v8A0qTk9favGW845RR6/CJF8c6Gy2gQzwFe0bSuOwOT8Q2rmVKtG12s8tct51GtTle18s9USU+5befBv32/9K65PX2rxlvOeUUevwicPGOgVxbRdrNAVQMq5Ho53dwi7Ae+IrmdKtCLk2rLPXLeexrUpSUVfPqiejo90OlvUke3gLLHK0TZ7BcMoBI3G+zDekKVaUVJNWfXLeJVqUW4u+XVEm4uqG+YZC2yf5sjqGHt7O3Zf31NHDVLe9L/AJbyKWJjfJem4rnSbolNYzRwyrAzSaNOggj745QZ1W4PMV46LUlHS19vN/uPVWvFytq7Of8A2lm+45ff6H8v/wDFrvk0ul6/9jnlK2em48fcZuz7pLJj59tIP3JbgfupyerzVLd29s84+m9cL9+5Fd6W9Cn4fo7aC3bWCR2c0h5Mi76ox4uP31xKnVi0uMeeWpbLnUZ05JvQ1Z62WJepm6Iz2dl8/L9TXfEVvzPJHPHUvy/M8/cYuvzdl8/L9TTiK35nkhx1L8vzKrL0VK3iWhgt+0eZoQe2fTqUZJJ0Z0/F8VQxVR1HT4x3Wepc/eSNwVNVNBWfW+YtX3GLr83ZfPy/U1NxFb8zyRHx1L8vzJS16jUKAyTRo+O8qRl1HsZmUt7SBUipStnN+RG6sb5RXmUzhfR4yX8NkJdKvNcRagG7oty4BA7Tx0cvDNVYUozrTg+a2zn7izKpKFKM1z3283eaH9x1fhCfsq/Tqbkcek/Ei5XLorwIzpL1Yi1tZZxNGxQA6TbKM5YDnq9dcTwsYxb0nl1nUMTKUkrLPqOfoj1dC8haUyxpplePAtlPucb7t664oYeNSmp3efWd16zp1HCyy6ib+44vwiP9lX6dTcjj0n4kXKpdFeBlF7YiO8hB0HEtyndjCf3TMgJwd86c+qqlT3Y1YJvLR1u+ssw96VObtnfUthq/9nX8WyfpDfyJWsZhqlAU3rYP+D/9/B/xVqvi/wACfYWMJ+NHtMzz/wBlb/8ATP8A6mKu6P4cexehHW/El2shoOkJt5op7YxySxsSobLJujIdWggjZjjfn8dZGEUqU9Kasjblh5YtcXSe7vfoejjHGprprmWdyzsIsAZ0qO0PdRSe6v8A/Tk71LWqOpUg/wCr0LEsHDCSjCP6bvr0jiRO0YAKhCsrHtF1Lsc4I8c8sDG2a8jUVL3n9/saHC1WM6boLW/L99h+7u4DSyEJGgyBpiBCg76sB2Yj4jjyrqc1NKVrDgfjVTkpy0lfK/mSfRXpRPZPAYBEWljkVu1UsAFkLbBWWvadXinVla+cfQ+exVPjJxje2cvUuH3S+If6J81J9dT2l+nzIvZ/6ij8b43LJcG5fs+29OgfuqQmUijC7Ficd0Z38+VexraVZVbf6H5NiVLRpOnf/UvQvH3S+If6J81J9dXntL9Pme+z/wBRXul/S+6uhGJuw+96nXs0Zd9vdapDkezFerF8bbK1mmecm4q+d7posR6y+If6J81J9dXntL9Pme+z/wBRE9Jem95cwrDN6PoaaEns43Dd2ZGGC0hHMDwpLG8bCUNG3uv0YjhOLlGV+dep46u+mr2Ud3GsCyBryV8mTRjIQYxoPvefrqWOLhRpwjK/wojlhp1ZzlG3xMtn3VJPgifPn6qvfaVLY/Leecgq7V57ig9YPSprq4hmaERmMw4UPq1YmduekY8uRr2OIhVnGUea/wBDyVCVOLi+e31L991ST4Inz5+qrn2lS2Py3nvIKu1ee4fdUk+CJ8+fqq99pUtj8t45BV2rz3FG6y+ljXvZloRH2aEjEmvOZYj70Y5euvViYVZR0eZ/Rh4eVKMtLnX1Rd0605MD8ETl+fP1Vee0aWx+W8cgq7V57j9fdUk+CJ8+fqq89pUtj8t45BV2rz3Ge3fSA/ZC3u+zGr0yR+z17csY1af34rinWjx06vNooknSlxUKfPdmhfdUk+CJ8+fqqk9pUtj8t5HyCrtXnuH3VJPgifPn6qvPaVLY/LeOQVdq89xm/D+PNHxC1uhGGb0i8fRqwPvjSbatPhq543xXNOtGNSpUeq0fQ6nSlKnTprX73qXM9ZfEPK0+ak+urj2n+nzO/Z/6iO6QdPL2e3eKT0bQ+kNojcNjWvImUgH4jXvL9NOOjrT9ByPQalpamvUiuG9IbqATLFdvDGJWOkLEQMgZOZIyf31BTxdSnCEIq+XWS1MNTqTlOTtmdH29Xn+U2/Vb/VVLyzE9DyZHyXD9LzRUpLvMtq7uDl7pmckDJZ2OdsDcnw23rySlJVcs3oeiPYuMeKzyWl6s1v8As6/i2T9Ib+RK1zLNUoCl9bh/wd/v4P8AirUGJ/Bl2E+F/Fj2mHcGieZGSV828c8jrEOTOx3Ljk2MDHtPx52KxcqdONOGuyz3F7DYaM5yqT1XeW8r6cW0lhKjK+okgLjGo6uTHPjVl4bSS0Hdduw0MFwxToU+LrRd7vUtufO+s7opi8UxVWBKx6dQxqy5xjzGaglFQnDSfO727DnF41Yh6dJNWStdc98uc89H+AzdtqnUaPEPh9WfIb7+uvMXjKXF6NJ59WVijQw9WVXTrd987nok4hEjyKPyWPuRgHfwHhUio1JxjJ86+7mvhOFMLQpum8rX7+zdkc3FSWjtdOSSHwMb7v6qkoWjOppdXoYWKlxmi489/Nl3t+FQ6V1xRFsDVhBjON/DzrDniKuk9GTt2s1o0KdlpRV+wgOJQoGKBVCemRd0DbBjTO3660KMpNKTeeg/VlGrGKeillpr0RY/sXb/AJmL5A/pWdyiv0n4sv8AEUeivAiuO2cSBdEaLkMDpUDI22OBVrC1akm9Jt6ucrYinCKWiku4lTwu3/MxfIH9Kqcor9J+LLPEUeivA4uK2MKIrJGisJYsFVAP96viBU9CtVlJqUm1Z8/UyKtSpxinGKTuubrRxcBsUk9ILM4PpEg7sjKPDwUgVNiqsoaCSXwrWkyHDUoz027/ABPU2iV+xEXvpfnn+lVXlNTYvlW4s8nhtfi95A9IrVUYKpcgmLOp2Y+7YbFjkfFV/CVJSi27c/MtiKWKpxi7Lq53tZPHhEXvpfnn+lVDlNTYvlW4vcnhtfi94+xEXvpfnn+lTlNTYvlW485PDa/F7yD6S2ixjulzlDnU7N/jI+Wo7VewVSU3mlr5klzMp4unGCyvq2vaibXhMWPdS/PP9KqLxNTYvlW4ucnhtfi955+xEXvpfnn+lTlNTYvlW4cnhtfi95B3UC9pBHltPpDjOo6vlZzn11epzehOXPormy8CnOK04R5tJ/dyc+xEXvpfnn+lVHlNTYvlW4ucnhtfi94+xEXvpfnn+lTlNTYvlW4cnhtfi95XoIleaCMMSEkuNWljqUamwSQdQztueea0ZSlGnOdtajbLLUtXMUYxUqkIX1OXPnrZZF4XBjeNXPvnGtj7WbJNZjxFbmduzJeCNDiKXOr9uZzcUsYEiZljjUjSdQUDHeG+cbVLQrVpVEnJvv6iOtSpRg2opd3WODwxPrk0ozdq2HwCeQ5NTESqRtC7Sssv2FCNOV52Td9ZL6h6qp2ZaujPeM32jsyjDWrXA2O663YZ2OQcHIr6LD0tLSUlk1HvskYVero2cXmnLzZ9AdR3BXtuFoZNjMxlC+9DbLuCc5UBv9rFaJQNBoDLOubgF5dy2oghlnhVXMiJIEGrK6CQWGSN9/bUdWMpRtF2Z3TlFSvJXRlNzYT27mI2d6hXmqO5AyNXNMqefhVKWEqSd24v/ai2sTTirJP5mS0HRC/kVXFjdkMAQTcAHBHkz5Hx05JU2x+VHvKqex/Mz8XPQi+ALvw+5OgZybgEgLvt387c9q9WGrLJSXyo5eIpPNp+LImPtSRm2vwPPVKa4eDqWy0flRIsXC+el8zOS9t7ZG++wXKs2/3xXBPme8cn216o4uKsml4bjxywsnez++8/UFzbxnMazow29yTjPqY4qKVOtUVpuLRJGdKDvFNM6oeNl2CI07MeSrCCTjnsBnzrhYFvVFeLOnjEtcn4I9hjk1a+wudWc6vRN84xnOny2qTklXR0bK39TOOU076V8+xHv7ef83efs3/SuOQS6K8Wd8tj0n4I9U4lfGuG6bG4za5x/wC7XUcHUj8KS72cyxVOXxNvuR7e3n/N3n7N/wBK55BLorxZ1y2PSfgj8TNMww0V2w8ja55bj8muo4KpF3UUu9nMsXCSs2/BCJplGFiu1HkLXH/y0lgqkndxT72I4uEVZN+CP328/wCbvP2b/pXPIJdFeLOuWx6T8EembtCQ7RXOVGzG15Y9ZXbxrtYOqlopK3azh4qm3dvPsRyfbMn52T5ta45BLorxZ3y2PSfgh9syfnZPm1pyCXRXixy2PSfgj0T8XtpCDI0zMORHdxvnkpAznx9nlXccNXgrQSS8fU4liKM3ebb8j9/Zq29/c/OP9OvOS19kfBbj3lNHbLxe8fZq29/c/OP9OnJa+yPgtw5TR2y8XvJThHR2e5zNa2d1Iv5ztdBORnbWwJHrFTLD13Gza7LIideipXSfbdkn9pvEvgV3+1D6yvORT/T8qPeVw/V8zH2m8S+BXf7UPrKcin+n5UOVw/V8zInjfDrizKC4trmMyatP4RktoGW9yx5V5LCzSu3G39KEcTFvJP5mc0VxsS0cjAHGmSYuPc684ORy8aryhnZSXdG3PYsKfO4vvlfmudVjG1xObeGyEsujXpUry2Oe9geIrulhqk1pRqepxUxFOD0ZQJleh98OXCmHsaL6VSPBVnrqepGsZSWqHoc8nRDiuTp4WuPDJTP7nqRYF2zmzh4xXygj2cE6tLy4vbcXdiILcMTKylRkYLYOh9WSQFBHLVVqjRdO/vN9pWq1VU/0pdh9GqoAwNhUxEeaAUAoBQCgFAY111oxv7MKuo+jzbcvEc8+FU8c0qV27Zot4NN1LJXyZnq6lCmRdOp41BByO4oc5PgcEmsx6LuovUm/HIvrSVnJa2l4Zkx1VAnjtsRuBHOSR4D74M+zJH661cJ8L7vRGdifiX3zs+j6tFYUAoBQCgFAKA8EUB6fQo/zafJH9KAehR/m0+SP6UA9Cj/Np8kf0oB6FH+bT5I/pQD0KP8ANp8kf0oD3KoAwBgeQoDzQCgMq6+bPuWM6nvrc9kBkAESoSSSeXuAPjNQ4hJ0pX2E1BtVI22mXR8Hm0sBpCLGX1EHfAeNcf6ygH1bedYzxNK6ed27ej8nl1mqsNVs1zJX9V5otfVNFjjWoqVY27jB8gkJH8TWjgZXjZO6/dlHGRs7tWf7I3urxSFAKAUAoBQCgFAKAUBinXFxAHicEaFu0S2dScbAynK78twrVRx6TpZ6rplzAtqplsaIHg92o/ByiFQpwfdHLh3CkeGIgP4VgYinJ/xU3f6Kyv8AMblCpFfwmst93bwJ3qG4QouriYMfvVvFEF8xMqzMSfPUv6jX0uGelFyfO35O30PnsQtGSiuZLzV/qbZVggFAKAUAoBQCgFAKAUAoBQCgFAKAUBk/9pBh9joBnf0pTj/dS/8ASgKfxe6l1uA2IwFRl8+6shI9qdqp9gr5HD06eim172b9V62fefU16k9Jq+Wr0fpdEt1eyZ6ROB7n0UkD2rF/yArb4JX8um9d36sx+E5fx2lqy9DbLm5SMZdgo5DJxn1DzNaZnHuoBQCgFAKAUAoBQHruJ1RdTsFUY3JwNzgfvIFAYb1in/tAR4eiA49gbB+Ks3hT8C/WjQ4N/Gt1MrHC21RxSflMqlyPAmRUX9aKR+us2utGcocyvbwbfm/Qv0XeMZ87tfxt6IsnVT0jW2kmjAEks8lmgXUBhOy++yH/ADUXJ9uK3ML+H3v/AJMx8R8fcvRGr9G+kovppjBg20R7MS8+1k2LaN/cKCBnG5J8t7BAWKgFAKAUAoBQCgFAKAUAoBQCgFAR/FuN29sAbieOEE4BkcLk7nx9hoDCutnjQuuKwKjh4IexUcirGbVIXUjmpUIN/KquLnanJLXZvwtvJMPJcohB8+fg1vISyv8AL4OC6R22kMc6gzEOSDzwJD+6sepRtHLU3O/VbV6G1Tq3lnrSj331+pw2/GPR7yBw7xnEfaSDJLRhUYptvuV/f5ZrTwSaTd8rv1Zm4yUbpPXZeFkbl0SsZb6dOJ3Rwuk+iwDdUVh/eHOfvhGRnY1di29ZRi5NZqxfK6OhQCgFAKAUAoBQGKdanWIZQ9pw5xMCpWYrG3cIbYpIGG+QOSkevwridWEPidiOpWhT+N2M74ut40vpFxM0jC3wzjCnAGAmfPf3XOs94unX9y2ellf1KNHhZSdqeUm9Fdj5/vxPXZXyotquo+5WR8Z2WPtefnuQQBnlUVSk5yqO3PZdr0T6TlMKMaek9dvr9T02nR9WigV5I4mmbOZGVFUZB1MzHkqathuSw2zVmnXlUxDUdS+/X0PmqOJlVxUoxXux5/vr9D6Q6I8T4bFFDZ2l1A+kaURZldmO7McA5JO5Px1fNMtNAKAUAoBQCgFAKAUAoBQCgFAc3EL+OBDJK2lBjLHkufFj+So8Sdh40B889bnGG4hMez9HEUZ0xdnJHNLMQT3j2TMyJpLEBsDz3IA5lJRV5OxzOcYK8nZFYveEhrVnAMZ0h2UjmYw+o89s6v3CsqniXGuovNak+p29LGJSxbjiFBvSV2k+p2t4WPFvw9pl7aJyrBIlTmMmNRqBzzGoD1ZFezrKk+Lmrq7v3vLyNPHcKKjiIqOxX8EdPDbJkgDSxmWQuCEJwQMgEas90FVxnwzXM68OPVnaK19Zm18bGpik3L3Vr67f3Nx6tums3ETIos0ghhwhcTiTvADChQgzt45xWvGSkro2oyUldF9r06FAKAUAoBQCgI7j3BIbyEw3Cl4yQSodkzjlkowJHq5UBnPHepSJ5AbO6ks49ODEA8oz4sC0oIz5b1xKlCTu0n3EcqNOTvKKfcULi3Ra9tXkt2t57pAmzohw5JOTqDMQMY8iPIVTq4O81Km7O/3kUK3B95qdJ2d/DsRM2vVPf6IyvoyLjOkai2GHuX14yBnfmRjYHlUrwqlfSk2/vNEzwSldzk235Pajm4j0G4o+pDw5XHeUOLmHlyyuo5Gee4BqvTwEqbvGfl+5VpcGSpyvGp5fuXHq26HcSt4BHJJHZrr1YjjilnK94CNpMFNOcNnDHfG1aKvbM1le2ZqSj469PTzQCgFAKAUAoBQCgFAKAUB6buIujKrtGSMB1AJX1gOCufaDQGV8d6oLm8kLXPFpZVL6tDQ7Dw2UShFONshR7KA64epGyT3M90ueemQD+C1zKEZfErnE6cJ/Ek+1HDe9TswcCC/IhJIKzQiRlBQ5OrUO0OrGxxgHxxgwSwdFu9s+orSwFCUtLRs+rI9MfVJeRusaXkLRHOqQwaWQ77LGr6W3xuWHM+VRzwNKUr5+JHU4NozlpO/jvOy06nXLfhHEZJEx7mKFYWz4HWGbb1YqSOEoxd1ElhgcPB3Ufr6kz0c6rYbGbtra5uY3Ozd5GDDOSGDIQfbzHhirJbL9QCgFAK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2" name="AutoShape 4" descr="data:image/jpeg;base64,/9j/4AAQSkZJRgABAQAAAQABAAD/2wCEAAkGBxQTERQUExQWFRUXFhsYGRgWFyAZHhogGBcbGRocHRwYHSogGhsmHBwXIzIhJSosLi4uHB8zODMsNygtLiwBCgoKDg0OGxAQGzckICUsMiwsNC4sLTQvNCwsLCwvMiwsLTQsLzQ2LDQsLzQsLCwsLCwsLCwsLCwsLCwsLCwsLP/AABEIAMgA/AMBEQACEQEDEQH/xAAcAAEAAwEAAwEAAAAAAAAAAAAABQYHBAEDCAL/xABZEAACAQMCAgYDCA8CCwQLAAABAgMABBESIQUxBgcTIkFRFGFxMlJUgZKT0tMVFhcjJDVCU3SRlKGxstEIMyVDVWJkcoKDs8HhJmO0wzREc6KjwsTi5PDx/8QAGwEBAAMBAQEBAAAAAAAAAAAAAAMEBQIBBgf/xABAEQACAQICBAsGBAQGAwAAAAAAAQIDEQQhEjFR0QUTFEFSYXGBkaGxFSIyksHwM1Ni4SMkcvEGNEKCstIWouL/2gAMAwEAAhEDEQA/ANxoBQEV0n49FY2slzNnQgGy7kliFUAeZJH8aAo46ecR5+h2n7Yv9KA93BOtdLiIGOzuJZl2ljhAYIR4h2IDA+HjQFr4B0oiuWMel4p1VWaGUaXAbkfJh6xkUBOUAoBQCgFAKAUBV+mvS30Lso40WW4mJEaM4jXCjLMzHkMbDzPx0BVLzrJvYUMs1nb9kuC+i7Vm05AOlcbn1UBNnrHRjqgtLm4hH+PiVSm3usZbJ078hvjagLXwbikd1Ak8Lao3GVJGD8YO4PqoDtoBQCgFAKAUAoCn9Nem4s5YraKNZbmYFkRpBGqhfF2O4BAfG25XFAV+brMubfTJd2kK2+sK7w3AlZdWcHSBvv8A86Ak4eswaBK9heJBjUZiilQvvsKxbHxUBc+G8QjniWWFw8bjKspyDn/nQHVQCgFAKAUB6by6SKNpJGCIgLMzHAAHMk0Bk3Sbpm14sUkdk72McpYzNgltKyIWEJ72gZzk77HagOXgUfAUbP4KrEYOqQnkwYbM3PUo/hQEbxm/vxPcS8HXNoSjMVjUKXTusE1Y1ZwAdPgNqAkrXpMOztOKSR6Z4pPR5gF3YOdDADVgYbBBOfEeNAbTQCgFAKAUAoCO45xyC0j7S4kWNeQzzY4J0qBuzYB2FAYp0luvSuIi44jadhbPbCFO0bUDiUyoXKf3b6dWRnbHPegLD0ck4JGrCP0clVd9IJlYjQDJgEknuoDgeRxuTQFPteK8QsZ43iVl4bJcN2SAoVKyOcHUNTAEnIOfCgNS6C3mi9vrXOVylwgChVUS5DKMbk6gTn10BeaAUAoBQCgFAQvSvpNBYQNNO3qVF3Z2wSFUeZwd+Q5mgMf4jKbm7luOMWwhhkSLstcgKx6A/c1pg6iXZsH1+qgJ0jhI4fOtv2JGgRkR5lJZ2cwqRuSS7vg+G/gNgIDhfSHi9rcQpxAD0d9EbEqradtI3jOzMcZz+6gNA6vpY7e5urCMYUYuUwMBRKcMuSxJwwJz5HFAXygFAKAUAoCgdZfEB21paSYMU4kcqVzraEoyqTjYDdvDJUewgLKfwoDpg4Tbl+0MERfVq1dmuc5yGzjOc+NAWF4w6+R5ZH/7yoDKetnhxSMdidE857EgKMTJgsVLHZcbn91Aap0S4hHPZW0kTakaJQDgj3I0nY78waAl6AUAoBQCgMZsr57i/upLnV28MrxIrKVEcee7pU+/AyW5nbwwKAtkDB1KsAQRggjIIIwQR4igO3g/DreF9cUMSNjGpEVTg4yMgeobeqgJDiViJFIHl5e69R/fQGScLnSx4zBpfMKyejhGYAQGddTYbyBxhT58xQG7hh50B5oBQCgPzrHmP10A1jzH66Axjg9ylxfXlxJpadLmWEHJJSNG0qACTpGxO3Mk+dAXFFSRCkih1PNWGQfEZB2NASvCLaKFdMcaRqTkhFCg+GdvHFAfriXDwwbChhjBQ8iPVQGXdFL1k48na5ECNLawMQSdTKrBPEnG+/h4mgNxDZoDzQCgFAKAgOmnRdOIW/ZM7RurB4pE5o45HHjtkEeRPLnQGfcVnueGL+GR9pHqCJNBhtZYtgNGcFHwBsNQyedeNpK7PUm3ZHL91G2jIDw3SnyMQGR8bVzCpGecXfsPZQlDKSseL7rgCrqtrUyLpOTLIsZB5DuDUWHI+FHUSlo/R+p6qbcdL6oq/FOsKSd0kkCOwQqFUvGsZYYYgaW1bcyd/LFdnBXuG3SwXdu9q4hKsPvq6gwypDZ7QFCp35jx5VFXnKFNygrskoxjKajJ2RpEPSa9YZXiMjDzCW5/hDWJLhTEwdpQS7nvNiPBtCSvGTfetx7Ptgv/APKE3zdv9TXPtev0V57zr2XR2vy3D7YL/wDyhN83b/U09r1+ivPePZdHa/LcRDpcEk/ZG93Odpsc/UFwKe16/RXnvHsujtfluPHZXH+Ub35//pT2vX6K8949l0dr8txyjhkgnFwLqZ5gAuqZhICoOdB2B0/HtXseF6t/eird5zLgqnb3ZO/cStl03aLu3FtKHB5wL2iN4agdiuTnuncDFbFPGUZxupJduRl1MLWg7OPgSkPWVAP/AFa8+Y/+6u+UUemvFHHEVei/BnDxnrfcALbQKqnlLM2SNu8OyjyQc8snw5V3Gak2l6HMoOKuyhnjyyoYZgCGcSTSkuzTMDkfkjT5eIA2FdnB6+j7oty5ime0+9sC0MhQEa10rl9ycbkeoYqpjK1WlBOlG7vsf0LWEpU6kmqjsrFm9Lf/ACrdftI/pWdy7Gfl+T3l/kWE/M80dHo978I4x83N9VU/HY/8tffeQ8Rgum/vuPzJaXjAq0/GCCMEGObcHmP7qnHY/wDLX33jiMF0399xBfaFH+a4h+zSfU047H/lr77xxGC6b++4faFH+a4h+zSfU047H/lr77xxGC6b++46uH9G5bVu0tUvA+MESWkrKw56TiIFckDcVJTrYzS9+mrdT/c4qUMLb3KmfX/YuPD+lEwUdpw6/DAkEJbOy89iCwUnI33ArQTuig1Z2JaDpoRz4fxL9kb+tenhCXvT7ikuEi4bcWw3BlMEkrAbY0r2WkNz56hv6qAp11w24lRInsLhUSRpSRBO3aMwOdjECuTz39lAfjo/wq+ikcLHfWqMoP4NFOAzAnnqjJzgmq2JlWilxMbvr/uixh4UZN8a7I8dJeL3UMCyRX96cyFCHlYYxqDAjAIIZSN6rYTFVqlaVKqkrLm7ussYnDUoUlUptu739R9FdFbt5bK2lkOp3hRmOAMkqCTgbc60jPJWgFAKAy3riuWe4sLYEFCZZpUBGR2YTsmPiBqY+3fyqlwhU0MPK2t5eP7FzA09OvHqz++8luq3hwMM87qrdrMQhIywWICMqcjYdosjAD32eZNOD6ehh49ef33DH1NOvLqyLv6MnvF+SKulMejJ7xfkigHoye8X5IoCPv8Ao1ZzNrmtYJGxjU8SscDwyRy3ND27Ob7SuHfAbX5hPo0Gkx9pXDvgNr8wn0aDSY+0rh3wG1+YT6NBpMfaVw74Da/MJ9Gg0mPtK4d8BtfmE+jQaTH2l8O+A2vzCfRpYaT2j7S+HfAbX5hPo0sNJ7SYW0QDARcf6ooeHn0ZPeL8kUA9GT3i/JFAPRk94vyRQHtoBQCgFAKAUAoBQCgFAfLnT5CYHIBIF9cE+r7/ADDfy3IrKpNLH1OxeiNKqnyKHb9WfQ/Qf8XWf6PH/IK1TNJygFAKAxnrI/HifoX/AJtZfC/4C7V6M0uC/wAZ9m40Tq7QDhdkQAC1vG7Y8WdQzsfMliST5mtOMVFWRnSk5O7LFXp4KAUBn3TDrRWwuGhayuX0gHtNOlG8ypPugOWfOgJfoZ0skvi2qzmtlC6gZQV1ZYhdOpRq2BJIzigLVQCgFAKAUAoBQCgFAKAzTh/SC5m49LarOQkMhLRkLpaMReBzq19o8Z5DbO/gQNLoBQCgPANAeaAo3Wz0heyt7d0kaMPcKjsgUtp0OxxrIH5I8RQFn6Ndt6JB6Q4kmMal3HJiRkkYA/hQElQCgPnXrJtRCnEIlJKpOCCef31452zjyaRgPUBWPOCXCMXtX0a+hrRlfANbH9Tbug/4us/0eP8AkFbBkk5QCgFAYx1lNjjifoX/AJtZfCyvQXb9GaPBjtWfZuL71YyluGxZOQrSovqVJnRFHqCgD4qvYaTlSi3rsVMQlGrJLVctVTEIoBQFF67ZWXgtyUJGezUkHB0tKgYbcwc4I8QTQFl6JhvQbTW2tvR4tTH8o9muTv5mgMkvOt28/CYESE3K3PZQhVYkqHK+4yQ7nAHNeeaA7+g3HL+y4lLacVuA0fozXAZm1Be8GJ1sAQoHaDB2BUAbUBEdLeuW4lP+DoykUTBpJWUtkawqhhjEaMdiDucjBFAW7p90ouU6PxXcbCKeZIGLR+HagM2nVkgH17jNAQ9v0y4peQw21miLMLWJ57lmB7Ni27NtpGpVJ0hSe8eWmgJzq66evPwu4ubwjNszK7r+WAqsDgDGSTjb1UBw9FeL8a4ixukMFtbAkRRupYSbjfONTLgHvbZJ2HiAOmy6d3lpcCHjEEcSOCyXER7nd5g5JyfZg8u7QEV1idMOK8Pv1aJY5LWUhYVYBg5YLkHThwwPLfG/j4AdPAvthjv4JbkRyQXBIkiU9yADJ8sq2AcEFgdgTkg0BC20l2OMcYubOKN3h1bMpdmKqFCAIQxDd46QRkqOeAKAvdh0puLbhTXvE4wkg7wijUqcEDQrK5JV85yPAew0BUZuM8ZWz+y0k8UcK/fEtCue0ikcaQ7Ae60kYxv7NxQGs8I4gtxBFMgIWRA4DDBGoZwR4EcqAzrqr6TItvxBZ20C2uJZGcjAKuzEkevUrbbncedAcFl1rTPxaOJUDWFxIIopDGyEnYFlYnDYYgEeXlQHb19amhsY0VXdrsaQ+6khGAVgeYJYbcqAkujV9xf0/wBFmhiW0hRQ02hgXBjyuhy2l2DYDYAAAOw2oDQKAUB8+dbJ++cTGP8AGxf8KA1lVf8APwfV9GacP8jJdf1RsXV7cpJwyzZGDL2KrkeaDQw+JgR8VapmFhoBQCgMS6ZXTycXvAwGmJYY0OPAxCVgT4nMn8KxOF5L3I9v0NfguPxPsNH6toAvDLYg57RO29hmJlI9gLY+KtinDQgo7DLqT05uW0s1dnAoDwzYBPlQGI9MOtCLiNncWlvZ3L9oCFcKCO6SwbAyfyOXPn5UBaurLpdLPDBb+gzIkSLC8rOMKUj5lWw+Djy8RQFV6O9DGbpPcyjAht5jMc8yZFLADHkzZ3I2wd80B0deHAnlvbLsUcvcI0EhjUsQiyRtqwPLU2c7YoCx3PQFLbgNzZwjtJGjZyQMdpIqgggZOM6FAFAVvppJr6JWxxgqlupHkUwh9nLlQED0d6Rutn9ieG2xkuHBE1xGwZTqZVZw2Nl0HTqbAU4xmgNLueg7JwSSxthEk0ka6zvpZzp1nPusbEAnJAwN8YoCF6L9LpuHRRcPvLC4LxBY1kt0Vo5AWCoQWZRk5Gd+eTgUBwTwXXHr9FntZLfh9u+sdsml3K4yh3wdQO4GwA5+YHZ1/piGwK51C6AXC5/J8B4nIGB40Bq0Z2HsoDE+G8UPB+M8Qe8jkEM7u6yRxllAeVpVZiBue8V8xvQFn6bsOMcJZrIM2iZHAkjZA/Z7sMOAWXDHlzIxQFN4v0kueNRw8OtLJ7eDKLJIysVQJyHcXCIMePPAG1AWjql4y9qDwm9Vo7iJ3EBZTpmTdjoJG+Nz/qkeugKpwjoTdXPELm2KtDYJdPJIx73bAS6kQ5OCcZIwNgxznIoC6dcHRCe6htnslHaWzMQowp0lR7nO2oFVwPX6qArvWRdy31naXMcUgktZdNxFoPaRs4jYaQM+KjDDlq3xvQF56M9Y9peyJDGJlmI7yNE3cIXJDMBpGPMny86AuNAKAwzrWtxHdX4Bz2kCTH1FkaLA9WIQf9o1k4yFsTSltfo/3NPCzvh6kdi9blk/s9XLtwsqzErHM6oPeggOQP8AaZj8daxmGn0AoAaA+d7i6715cBxKrzzSI2rVlVJVe95YUYx4Yr5/H2qYpQ7F4/3NzA3hh9LtZvHR7h4t7SCAEsIokQE7E6VAz+6voDDJCgFAKA/KoByAFAeQKAYoDzigFAUHrxQfYaf1PEf/AIqj/nQFo6MWwW1tyUVZDBHrIULk6Bnl680BLUAoBQHPeWEUujtY0fs3DprUNpYAgMM8mGTvQHRQHhlBGCMjyNAAMUAAoAVGc43FAecUAoBQH5VACSAATzOOdAfqgFAYj1xf+l3X6DF/NcVmY38ej27jQwf4NXs3k3/Z2H+DJP0hv5VrTM81OgFAcHHuIrbW007glYo2chcZIUZOMkDNAfPPBbL8Eghz/emOPPl6RKFJx46dfx4r578bHbM/Rfsbv4OD25er/c+k0XAA8hivoTCP1QCgFAKAUAoBQCgKf1tcOluOFXEUEZlkbRhAMk4kUnGfEAE0BM9FrV4rG3R0WORYU1ovJW0gsBgnk2RsfZQGYfdB40hf/B/bKu+sQyIMLjUeZwNm2O4yPLFAcPBukPF+MiV7XTCndRyspTQQ2vUuckkoNPLG5NAat0Ptr2ODTfPFJID3WiLHbHJte5I887/vIE9QCgFAKAUAoBQCgFAKAUAoD5864ZS03ECxzoaGNfUoWNwPlSOfjrMqybxsFzWfozRpxSwcnta9UaV1I/iO0/33/iJa0zOLzQCgK71i/iq+/Rpf5DQGK8Gfu2Q/7+0/48VfP4Zfzve/Rm5iH/Kdy+h9GV9AYYoD8u4AJPIDJ+KgI/gHG4LyLtrZy8ZJGSrLuOezgHxHhRO57KLi7NWZJUPBQHpu9fZv2entNJ0avc6sd3ON8ZxmgMEueK3kk0vaSXEYLFGYXEiASK3IRhlES5BHlgrzrOnWnGVpSzXN1ffeX40oSjdRy29ZduFdKltBkdtNA8ZkAZZpXRs40ds5KsCwxhtOncluQq1Sq6WTK1WnbNGhcNaQxIZgFkIyyjkpO+nmcleWfHGds4qchOmgPTdgGNwRqGk5HLO3LPhmgMt/s7sDZ3WlAo9KOMZO2hcLqxhgPDfO/rGQPZ1gcTvLviUfCrOZrcaBJNIux0nc4YHUMDGwxknnQHdf9Ar2GFF4fxKaMxqSEl74cgLgE8kGQfyT7qgO/qy6aNxCORJVxPAFErKMIWJYYHrGnJxtuMeQAu9AKAUAoBQCgFAKAUAoD53622+/cSH/AH0X/CgrMqL+eh2fRmlB/wAlLt+qNP6kvxHaf77/AMRLWmZpeaAUBXesX8VX36NL/IaAx/oTZiafh8TEgF0fI55hQzrz8C0YB9RNYmFjfFt7LmxiZWwqW2x9BVtmOVbpf02hse5pMsxXIjB0gZ5a3wQgPsJ9VRzqxhrLmFwNbEv+GslrbyS++ozbpX1jyXlu0Po4iTUO0Mc/akgfkkBFwD48/ZVepXvG0cm9psYLgh0qqqVWpRi89HPPr/s2SfUvOzXVxp1dn2K597q193PhnTnHqzTBp2Y/xHKEqlNx12d/K37Gv1cPmz8ySBQWYgAAkknAAG5JPgKAq/GOnNukEzW7rNMndSLddbFcrgkbpjfWO7664nUjBaUnkdRhKTslmYc9495G7M0mtzodUUqiyA51PKebHyB3wNqoYiWjLjXHJc+3u++0u0EnHi9LN82z7+0XDo3eNJFcWZPflVtAzp76jfvFW90uGyQQMHY1Ww9RZW5s+79mTVoPO/P6l+6E8UuctbXxBuMGVGDKwdAwVsaIkC6CyA5GTqz7NenUU1kZs4ODzLbUhweq6HcbG50n+FAUPqP4Q9vwzEsUkUjzSM6yZBJBCghTyGFA9eM+VAevpT0Mu1vm4nw+YG50hewlHcddIUrq1DHIHG24G4oDm4vccfurbsktobV2YK7iYFlXSpLKQSMZJG2T3TjOaAtfQPosvD7UR51Sue0nkyTrkIGo7+HkP+ZNAWOgFAKAUAoBQCgFAKAUBjXXjahJe0BOZrSRWHgOwI049Z7Zs+wVRxcffpy/V6/2LuFl7lRdRI/2dfxbJ+kN/IlXikapQCgK31kOBwm+yQPweQbnG5UgD2k4FAZX1cDF7w4HY97n+iy1i4N3xUu/1NfF/wCWj3G8VtGQfNfTxll4hd9tmTTOwGSThU2UADkAKoV5zVTJn1XBtDCvBp11rltevs7NfmRU8ylcjbu7FTj4ttj8dVotp5m7WjTlT0k7Za07ZbjQ+qVUUWujMczu/bMRjIVWdYlIyrjAzg7qNR2OK0KTTfuvI+ExM5T96ev0Ww1+9vEhjaSRgiKMknw/qfV41O2krsppXKBxzpM9+629nEWiEsTSyuCoASVZNh61XxGTkZA51XeIjLKOa2/essxoSWcsj1dJeA+kXCpboO3Ko0hZyqCIPpw6YIcNhl2wcKRkCo6dJTd5LUSVajgrJ6yUm6srMW8kUAkhLHtBolfSJAO62hmK7csEEYq3KKmnGWplSMnF3WszHovwW9Eqs0E8rRTp2jBNOdEgJI7QrqUAMAVzkHwrNWEkql4xslf0+7l94iOhnK7/AHNH6H8AVOIzz+iPACmpC8ce7ufvh1glwSMd3OndjjNX6UZRjaRSqOLleJfqlIxQCgFAKAqfBOkkknFb6ykK6YkjkiwMHSygOGPI4Yj9dAVriXTa44hetYcL7oT++uWUr2RR+9gHBYHGnGASSfDegNB4aI4Vjtu11SLHka31O4XAZzqJJ3PP10BIUAoBQCgFAKAUAoDIevnnD+jXX8YaqYvXT/qRbwvw1P6Tq/s6/i2T9Ib+RKtlQ1SgFAZ3123bLZwRYBSe5RJARnIXMg9neRfizUOJk40pNbCbDxUqkU9pXurlA3FY8gHTbzOufBg0Sah69LuPYxrM4KSvJ9n1NDhKTtFdv0Na4jxOGBdU0ixjw1HGeXIczzHKtpJt2RkOSirswLp7dwzXrT2pFtlcSdsuO0ZubBc8uW/iaocIQ0JKE6bb15F3AYjjqV6dRWTsQcPD1TeWRD4hRsG+I+GfAVmyrSnlTi+02uOkqKpSkrev7dRa+j6TQlJRIVkDNIqgZRDImlu435WkkZ9dfa4XgenToqLee0/MsZ/iOtPEOUIrR2de252cHluOLXc3bTnsrfQhXRoJJyxKAHAzpAyfURyFYnCNKCnoJuy8+3qPqOCq1SpS4ySV3szt37S82/D0ctZwKIowuZmUYwHyNKkf4wgHfmowfEVFRp3z5i3WqaOS1lo4dwuGAERRqmeeOZx5k71btYpt3OygFAKAUAoBQCgFAfNfXVdzx8YnKMyKYYlZo8ju5DDUR/ngfqFAbL1WWdnHw6E2XeRhlnZdLuwJVi4O+zBgByGNtqAgulXE3g6R2BXLJJb9m6+QeUqGx/rlM+oUBFdYfTq5mWQcK7ULaOzTXChezIRVyAWGGIJ9z4gciKA0DoZ0g9K4bBdOQWaLVJo5alyHwPDcHagM+6MycQ43O916W9rZRyYiSIAFmXcBhnfAYZJ2PgB4Ad3GuI8V4TKs9xcx3di0gR9SBGjDHCnujOfZqHqoCw8c6wYoYuHyojOL2RFQciFbGWx4kal29dASs3S23XiCcPLff3jMg5Y9S5z7sjJA8h7KAqXWRxq+4ddRXyffLLCxSxZ5ZJ7xGNmydmB8AD6wNIglDqrKcqwDA8tiMjnQGS9e6ktAAMk21zsPbDVPFu2g30kXMKrxn/SdP9nX8WyfpDfyJVwpmqUAoCjddFpE/CJ3lyDFpeNgMlX1hVx5ZzpJ8AxrxpPJnqdtRSOruZ14la8izrJG5xtpMRkOPLvxpv8AF41j8HStUko6mauOjemnLWdnTfi5llW70hrfAihZTqye0IyfBdeVIPiuM8q+m4PxFOE5RevKx8lw1g6tWnCUdSvfs+0RNzAkq4kQMCMHP8M1uShGatJHydOpOk703Y9Ftw+NM4GrOPd97GOQGRsKgoYSjQTUI2vmWsVwhiMU06stStsJbhNhdXWswQ60RtOsyKoJxkgZ8ts/FUdXHxpzcWrljDcCzrU1NNK+1Mk+inR+/hvbhewWJJ0R2mdtYBTuaVC7FtJzg7d311iY1wxFTTWR9TwbTqYShxUmnssadw6wSFNCZ8yx3ZiebMfEmo0kskWW282dVengoBQCgFAKAUAoBQGZ9DeEueN8YaXU8R0INYJVtZ7TALEg6OWByztjlQEJedX/ABDhl4brhLdsj5UwyN7kOScNkjWisQwx3v3kgd3WX0Uv7yWxaFY0naBo7iRSdKd5GOGYZADFiCBq8qAuvDuh0MPDXsELFHjkRmY5ZjKDqYnzyf4UBVeg/Ar2xjm4dOpeKbV2VzF3ghaLB1qw7o7u2c7+GDQHHwOy4rwRPR4rdeI23edWRuyZDuSuMMdyM8juedAeeOcI4rxa6WG5hFpYKR2iiQOZMb5BwGJyB4DGfGgJ7rJ6KSTW1u9nhZrN1eJVAzpXAKqGGnOACBjcqBQFB4N1W8QuTdzXU7wXDOnZuTq7QqcszFcMqjuhSuOR2xQEvddDONXFvDa3V2GglfTMoCuY1jAdWLkBnLMpGM7EruRmgNZ4ZZ9jDHEGZ9CBdTnLHAxknxNAZp1xH8Js/wD2Vx/NBWdwl+Eu00OD/jfYP7Ov4tk/SG/kStEzzVKA9N5dpEheR1RFGSzHAAHrNAY71r9OYbiFYIZCkYkVndk2kCN7lUPebDhG1DY45mqlWspJwprSfVzd5ap0XFqc3Zde4hepniTy8VDMwWMW0uCygaxqiBHusAhgpzvy9ezC0Y0rpa+c8xFaVSzermJ3rOv7czej233poypmaMhVJ0hkXTjS5w2dXhsNzy7q13SknH4jQ4M4Kjjoy45/w9TV82U3W/59/wBa/Rrz2ti+l5Gl/wCHcDdD/wBnvP39kXRSGIkU7ZyAwztv4Nz57eytDC8NSfuVVfrPmuGP8E0qSdfCTslm4vZ1O59B8IiighjiUxjSqg6cAEhQCcDzxUBCdnpSe/X5QoB6Unv1+UKAelJ79flCgHpSe/X5QoB6Unv1+UKAelJ79flCgHpSe/X5QoB6Unv1+UKAelJ79flCgHpSe/X5QoB6Snv1+UKAekp79flCgHpKe/X5QoB6Snv1+UKAekp79flCgHpKe/X5QoB6Snv1+UKAiJemFirFWu4AykggyDYg4I5+deaS2nui9h6ft64b8OtvnV/rXp4Pt64b8OtvnV/rQXOO76yeHI2O3Mm2dUUbyr7NUakZ9VcSqwi7SdjuNKcleKPSetHh3v5f2eX6Fc8fT6S8TviKnRMx6edJRcsJpk1EZSCFWPd1YyCycy2kEnlsAOWTkzr1MTV0YPRitq88zSjRp4eneS0pP7sW7+zr+LZP0hv5ErbMc1SgMt67ODSyC3nGhoozoKNI6HXI6hHAVSDjcZO4ztVfFX4tu9ra8rljC51ErXb1Z2MrueBubGS/aCN4opTE+Z3LghgmcMu66mHI535VBToVNFOM7J56kS1K0NJqULtZa2fvhXRYzzxQJBAHkJClpXA7qM5zhCeSnw8qgo1JVZaMaj8FvJatONKOk4Lxe49/SboW1k+iWG3J0q3cmkOzuUHuoxvkVJV4ynKMXUed+Zc3eeUIRrfDBa0s2+d22EM1gobHo8QPge0fH69GM+o1zpTavxj8FvNOXBE4z0HGKvqzlbx0bX6me70GT3sf61+orm8dr8/+xL7ExH6fH/4JPox0Qnvm0xLADoL99lGyvoPK3O+alpx4xyipPLt5/wDcZFZujbSW3VbmduiTX3Lbz4N++3/pTk9favGW855RR6/CJXr/AIGYZ/R3iYSdskOMQHvyqrIMgYxhl3qPQq8Zxd1e19ctXid8ZT0NOzte2qJYvuW3nwb99v8A0qTk9favGW845RR6/CJF8c6Gy2gQzwFe0bSuOwOT8Q2rmVKtG12s8tct51GtTle18s9USU+5befBv32/9K65PX2rxlvOeUUevwicPGOgVxbRdrNAVQMq5Ho53dwi7Ae+IrmdKtCLk2rLPXLeexrUpSUVfPqiejo90OlvUke3gLLHK0TZ7BcMoBI3G+zDekKVaUVJNWfXLeJVqUW4u+XVEm4uqG+YZC2yf5sjqGHt7O3Zf31NHDVLe9L/AJbyKWJjfJem4rnSbolNYzRwyrAzSaNOggj745QZ1W4PMV46LUlHS19vN/uPVWvFytq7Of8A2lm+45ff6H8v/wDFrvk0ul6/9jnlK2em48fcZuz7pLJj59tIP3JbgfupyerzVLd29s84+m9cL9+5Fd6W9Cn4fo7aC3bWCR2c0h5Mi76ox4uP31xKnVi0uMeeWpbLnUZ05JvQ1Z62WJepm6Iz2dl8/L9TXfEVvzPJHPHUvy/M8/cYuvzdl8/L9TTiK35nkhx1L8vzKrL0VK3iWhgt+0eZoQe2fTqUZJJ0Z0/F8VQxVR1HT4x3Wepc/eSNwVNVNBWfW+YtX3GLr83ZfPy/U1NxFb8zyRHx1L8vzJS16jUKAyTRo+O8qRl1HsZmUt7SBUipStnN+RG6sb5RXmUzhfR4yX8NkJdKvNcRagG7oty4BA7Tx0cvDNVYUozrTg+a2zn7izKpKFKM1z3283eaH9x1fhCfsq/Tqbkcek/Ei5XLorwIzpL1Yi1tZZxNGxQA6TbKM5YDnq9dcTwsYxb0nl1nUMTKUkrLPqOfoj1dC8haUyxpplePAtlPucb7t664oYeNSmp3efWd16zp1HCyy6ib+44vwiP9lX6dTcjj0n4kXKpdFeBlF7YiO8hB0HEtyndjCf3TMgJwd86c+qqlT3Y1YJvLR1u+ssw96VObtnfUthq/9nX8WyfpDfyJWsZhqlAU3rYP+D/9/B/xVqvi/wACfYWMJ+NHtMzz/wBlb/8ATP8A6mKu6P4cexehHW/El2shoOkJt5op7YxySxsSobLJujIdWggjZjjfn8dZGEUqU9Kasjblh5YtcXSe7vfoejjHGprprmWdyzsIsAZ0qO0PdRSe6v8A/Tk71LWqOpUg/wCr0LEsHDCSjCP6bvr0jiRO0YAKhCsrHtF1Lsc4I8c8sDG2a8jUVL3n9/saHC1WM6boLW/L99h+7u4DSyEJGgyBpiBCg76sB2Yj4jjyrqc1NKVrDgfjVTkpy0lfK/mSfRXpRPZPAYBEWljkVu1UsAFkLbBWWvadXinVla+cfQ+exVPjJxje2cvUuH3S+If6J81J9dT2l+nzIvZ/6ij8b43LJcG5fs+29OgfuqQmUijC7Ficd0Z38+VexraVZVbf6H5NiVLRpOnf/UvQvH3S+If6J81J9dXntL9Pme+z/wBRXul/S+6uhGJuw+96nXs0Zd9vdapDkezFerF8bbK1mmecm4q+d7posR6y+If6J81J9dXntL9Pme+z/wBRE9Jem95cwrDN6PoaaEns43Dd2ZGGC0hHMDwpLG8bCUNG3uv0YjhOLlGV+dep46u+mr2Ud3GsCyBryV8mTRjIQYxoPvefrqWOLhRpwjK/wojlhp1ZzlG3xMtn3VJPgifPn6qvfaVLY/Leecgq7V57ig9YPSprq4hmaERmMw4UPq1YmduekY8uRr2OIhVnGUea/wBDyVCVOLi+e31L991ST4Inz5+qrn2lS2Py3nvIKu1ee4fdUk+CJ8+fqq99pUtj8t45BV2rz3FG6y+ljXvZloRH2aEjEmvOZYj70Y5euvViYVZR0eZ/Rh4eVKMtLnX1Rd0605MD8ETl+fP1Vee0aWx+W8cgq7V57j9fdUk+CJ8+fqq89pUtj8t45BV2rz3Ge3fSA/ZC3u+zGr0yR+z17csY1af34rinWjx06vNooknSlxUKfPdmhfdUk+CJ8+fqqk9pUtj8t5HyCrtXnuH3VJPgifPn6qvPaVLY/LeOQVdq89xm/D+PNHxC1uhGGb0i8fRqwPvjSbatPhq543xXNOtGNSpUeq0fQ6nSlKnTprX73qXM9ZfEPK0+ak+urj2n+nzO/Z/6iO6QdPL2e3eKT0bQ+kNojcNjWvImUgH4jXvL9NOOjrT9ByPQalpamvUiuG9IbqATLFdvDGJWOkLEQMgZOZIyf31BTxdSnCEIq+XWS1MNTqTlOTtmdH29Xn+U2/Vb/VVLyzE9DyZHyXD9LzRUpLvMtq7uDl7pmckDJZ2OdsDcnw23rySlJVcs3oeiPYuMeKzyWl6s1v8As6/i2T9Ib+RK1zLNUoCl9bh/wd/v4P8AirUGJ/Bl2E+F/Fj2mHcGieZGSV828c8jrEOTOx3Ljk2MDHtPx52KxcqdONOGuyz3F7DYaM5yqT1XeW8r6cW0lhKjK+okgLjGo6uTHPjVl4bSS0Hdduw0MFwxToU+LrRd7vUtufO+s7opi8UxVWBKx6dQxqy5xjzGaglFQnDSfO727DnF41Yh6dJNWStdc98uc89H+AzdtqnUaPEPh9WfIb7+uvMXjKXF6NJ59WVijQw9WVXTrd987nok4hEjyKPyWPuRgHfwHhUio1JxjJ86+7mvhOFMLQpum8rX7+zdkc3FSWjtdOSSHwMb7v6qkoWjOppdXoYWKlxmi489/Nl3t+FQ6V1xRFsDVhBjON/DzrDniKuk9GTt2s1o0KdlpRV+wgOJQoGKBVCemRd0DbBjTO3660KMpNKTeeg/VlGrGKeillpr0RY/sXb/AJmL5A/pWdyiv0n4sv8AEUeivAiuO2cSBdEaLkMDpUDI22OBVrC1akm9Jt6ucrYinCKWiku4lTwu3/MxfIH9Kqcor9J+LLPEUeivA4uK2MKIrJGisJYsFVAP96viBU9CtVlJqUm1Z8/UyKtSpxinGKTuubrRxcBsUk9ILM4PpEg7sjKPDwUgVNiqsoaCSXwrWkyHDUoz027/ABPU2iV+xEXvpfnn+lVXlNTYvlW4s8nhtfi95A9IrVUYKpcgmLOp2Y+7YbFjkfFV/CVJSi27c/MtiKWKpxi7Lq53tZPHhEXvpfnn+lVDlNTYvlW4vcnhtfi94+xEXvpfnn+lTlNTYvlW485PDa/F7yD6S2ixjulzlDnU7N/jI+Wo7VewVSU3mlr5klzMp4unGCyvq2vaibXhMWPdS/PP9KqLxNTYvlW4ucnhtfi955+xEXvpfnn+lTlNTYvlW4cnhtfi95B3UC9pBHltPpDjOo6vlZzn11epzehOXPormy8CnOK04R5tJ/dyc+xEXvpfnn+lVHlNTYvlW4ucnhtfi94+xEXvpfnn+lTlNTYvlW4cnhtfi95XoIleaCMMSEkuNWljqUamwSQdQztueea0ZSlGnOdtajbLLUtXMUYxUqkIX1OXPnrZZF4XBjeNXPvnGtj7WbJNZjxFbmduzJeCNDiKXOr9uZzcUsYEiZljjUjSdQUDHeG+cbVLQrVpVEnJvv6iOtSpRg2opd3WODwxPrk0ozdq2HwCeQ5NTESqRtC7Sssv2FCNOV52Td9ZL6h6qp2ZaujPeM32jsyjDWrXA2O663YZ2OQcHIr6LD0tLSUlk1HvskYVero2cXmnLzZ9AdR3BXtuFoZNjMxlC+9DbLuCc5UBv9rFaJQNBoDLOubgF5dy2oghlnhVXMiJIEGrK6CQWGSN9/bUdWMpRtF2Z3TlFSvJXRlNzYT27mI2d6hXmqO5AyNXNMqefhVKWEqSd24v/ai2sTTirJP5mS0HRC/kVXFjdkMAQTcAHBHkz5Hx05JU2x+VHvKqex/Mz8XPQi+ALvw+5OgZybgEgLvt387c9q9WGrLJSXyo5eIpPNp+LImPtSRm2vwPPVKa4eDqWy0flRIsXC+el8zOS9t7ZG++wXKs2/3xXBPme8cn216o4uKsml4bjxywsnez++8/UFzbxnMazow29yTjPqY4qKVOtUVpuLRJGdKDvFNM6oeNl2CI07MeSrCCTjnsBnzrhYFvVFeLOnjEtcn4I9hjk1a+wudWc6vRN84xnOny2qTklXR0bK39TOOU076V8+xHv7ef83efs3/SuOQS6K8Wd8tj0n4I9U4lfGuG6bG4za5x/wC7XUcHUj8KS72cyxVOXxNvuR7e3n/N3n7N/wBK55BLorxZ1y2PSfgj8TNMww0V2w8ja55bj8muo4KpF3UUu9nMsXCSs2/BCJplGFiu1HkLXH/y0lgqkndxT72I4uEVZN+CP328/wCbvP2b/pXPIJdFeLOuWx6T8EembtCQ7RXOVGzG15Y9ZXbxrtYOqlopK3azh4qm3dvPsRyfbMn52T5ta45BLorxZ3y2PSfgh9syfnZPm1pyCXRXixy2PSfgj0T8XtpCDI0zMORHdxvnkpAznx9nlXccNXgrQSS8fU4liKM3ebb8j9/Zq29/c/OP9OvOS19kfBbj3lNHbLxe8fZq29/c/OP9OnJa+yPgtw5TR2y8XvJThHR2e5zNa2d1Iv5ztdBORnbWwJHrFTLD13Gza7LIideipXSfbdkn9pvEvgV3+1D6yvORT/T8qPeVw/V8zH2m8S+BXf7UPrKcin+n5UOVw/V8zInjfDrizKC4trmMyatP4RktoGW9yx5V5LCzSu3G39KEcTFvJP5mc0VxsS0cjAHGmSYuPc684ORy8aryhnZSXdG3PYsKfO4vvlfmudVjG1xObeGyEsujXpUry2Oe9geIrulhqk1pRqepxUxFOD0ZQJleh98OXCmHsaL6VSPBVnrqepGsZSWqHoc8nRDiuTp4WuPDJTP7nqRYF2zmzh4xXygj2cE6tLy4vbcXdiILcMTKylRkYLYOh9WSQFBHLVVqjRdO/vN9pWq1VU/0pdh9GqoAwNhUxEeaAUAoBQCgFAY111oxv7MKuo+jzbcvEc8+FU8c0qV27Zot4NN1LJXyZnq6lCmRdOp41BByO4oc5PgcEmsx6LuovUm/HIvrSVnJa2l4Zkx1VAnjtsRuBHOSR4D74M+zJH661cJ8L7vRGdifiX3zs+j6tFYUAoBQCgFAKA8EUB6fQo/zafJH9KAehR/m0+SP6UA9Cj/Np8kf0oB6FH+bT5I/pQD0KP8ANp8kf0oD3KoAwBgeQoDzQCgMq6+bPuWM6nvrc9kBkAESoSSSeXuAPjNQ4hJ0pX2E1BtVI22mXR8Hm0sBpCLGX1EHfAeNcf6ygH1bedYzxNK6ed27ej8nl1mqsNVs1zJX9V5otfVNFjjWoqVY27jB8gkJH8TWjgZXjZO6/dlHGRs7tWf7I3urxSFAKAUAoBQCgFAKAUBinXFxAHicEaFu0S2dScbAynK78twrVRx6TpZ6rplzAtqplsaIHg92o/ByiFQpwfdHLh3CkeGIgP4VgYinJ/xU3f6Kyv8AMblCpFfwmst93bwJ3qG4QouriYMfvVvFEF8xMqzMSfPUv6jX0uGelFyfO35O30PnsQtGSiuZLzV/qbZVggFAKAUAoBQCgFAKAUAoBQCgFAKAUBk/9pBh9joBnf0pTj/dS/8ASgKfxe6l1uA2IwFRl8+6shI9qdqp9gr5HD06eim172b9V62fefU16k9Jq+Wr0fpdEt1eyZ6ROB7n0UkD2rF/yArb4JX8um9d36sx+E5fx2lqy9DbLm5SMZdgo5DJxn1DzNaZnHuoBQCgFAKAUAoBQHruJ1RdTsFUY3JwNzgfvIFAYb1in/tAR4eiA49gbB+Ks3hT8C/WjQ4N/Gt1MrHC21RxSflMqlyPAmRUX9aKR+us2utGcocyvbwbfm/Qv0XeMZ87tfxt6IsnVT0jW2kmjAEks8lmgXUBhOy++yH/ADUXJ9uK3ML+H3v/AJMx8R8fcvRGr9G+kovppjBg20R7MS8+1k2LaN/cKCBnG5J8t7BAWKgFAKAUAoBQCgFAKAUAoBQCgFAR/FuN29sAbieOEE4BkcLk7nx9hoDCutnjQuuKwKjh4IexUcirGbVIXUjmpUIN/KquLnanJLXZvwtvJMPJcohB8+fg1vISyv8AL4OC6R22kMc6gzEOSDzwJD+6sepRtHLU3O/VbV6G1Tq3lnrSj331+pw2/GPR7yBw7xnEfaSDJLRhUYptvuV/f5ZrTwSaTd8rv1Zm4yUbpPXZeFkbl0SsZb6dOJ3Rwuk+iwDdUVh/eHOfvhGRnY1di29ZRi5NZqxfK6OhQCgFAKAUAoBQGKdanWIZQ9pw5xMCpWYrG3cIbYpIGG+QOSkevwridWEPidiOpWhT+N2M74ut40vpFxM0jC3wzjCnAGAmfPf3XOs94unX9y2ellf1KNHhZSdqeUm9Fdj5/vxPXZXyotquo+5WR8Z2WPtefnuQQBnlUVSk5yqO3PZdr0T6TlMKMaek9dvr9T02nR9WigV5I4mmbOZGVFUZB1MzHkqathuSw2zVmnXlUxDUdS+/X0PmqOJlVxUoxXux5/vr9D6Q6I8T4bFFDZ2l1A+kaURZldmO7McA5JO5Px1fNMtNAKAUAoBQCgFAKAUAoBQCgFAc3EL+OBDJK2lBjLHkufFj+So8Sdh40B889bnGG4hMez9HEUZ0xdnJHNLMQT3j2TMyJpLEBsDz3IA5lJRV5OxzOcYK8nZFYveEhrVnAMZ0h2UjmYw+o89s6v3CsqniXGuovNak+p29LGJSxbjiFBvSV2k+p2t4WPFvw9pl7aJyrBIlTmMmNRqBzzGoD1ZFezrKk+Lmrq7v3vLyNPHcKKjiIqOxX8EdPDbJkgDSxmWQuCEJwQMgEas90FVxnwzXM68OPVnaK19Zm18bGpik3L3Vr67f3Nx6tums3ETIos0ghhwhcTiTvADChQgzt45xWvGSkro2oyUldF9r06FAKAUAoBQCgI7j3BIbyEw3Cl4yQSodkzjlkowJHq5UBnPHepSJ5AbO6ks49ODEA8oz4sC0oIz5b1xKlCTu0n3EcqNOTvKKfcULi3Ra9tXkt2t57pAmzohw5JOTqDMQMY8iPIVTq4O81Km7O/3kUK3B95qdJ2d/DsRM2vVPf6IyvoyLjOkai2GHuX14yBnfmRjYHlUrwqlfSk2/vNEzwSldzk235Pajm4j0G4o+pDw5XHeUOLmHlyyuo5Gee4BqvTwEqbvGfl+5VpcGSpyvGp5fuXHq26HcSt4BHJJHZrr1YjjilnK94CNpMFNOcNnDHfG1aKvbM1le2ZqSj469PTzQCgFAKAUAoBQCgFAKAUB6buIujKrtGSMB1AJX1gOCufaDQGV8d6oLm8kLXPFpZVL6tDQ7Dw2UShFONshR7KA64epGyT3M90ueemQD+C1zKEZfErnE6cJ/Ek+1HDe9TswcCC/IhJIKzQiRlBQ5OrUO0OrGxxgHxxgwSwdFu9s+orSwFCUtLRs+rI9MfVJeRusaXkLRHOqQwaWQ77LGr6W3xuWHM+VRzwNKUr5+JHU4NozlpO/jvOy06nXLfhHEZJEx7mKFYWz4HWGbb1YqSOEoxd1ElhgcPB3Ufr6kz0c6rYbGbtra5uY3Ozd5GDDOSGDIQfbzHhirJbL9QCgFAK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4" name="Picture 6" descr="http://www.kincaidpta.org/wp-content/uploads/2011/12/important-to-know.png"/>
          <p:cNvPicPr>
            <a:picLocks noChangeAspect="1" noChangeArrowheads="1"/>
          </p:cNvPicPr>
          <p:nvPr/>
        </p:nvPicPr>
        <p:blipFill>
          <a:blip r:embed="rId2" cstate="print"/>
          <a:srcRect/>
          <a:stretch>
            <a:fillRect/>
          </a:stretch>
        </p:blipFill>
        <p:spPr bwMode="auto">
          <a:xfrm>
            <a:off x="2667000" y="4006431"/>
            <a:ext cx="3076575" cy="2451520"/>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0801"/>
            <a:ext cx="7239000" cy="1143000"/>
          </a:xfrm>
        </p:spPr>
        <p:txBody>
          <a:bodyPr>
            <a:noAutofit/>
          </a:bodyPr>
          <a:lstStyle/>
          <a:p>
            <a:pPr algn="ctr"/>
            <a:r>
              <a:rPr lang="en-US" sz="8000" dirty="0" smtClean="0">
                <a:latin typeface="KG I Want Crazy" panose="020B0506000000020004" pitchFamily="34" charset="0"/>
              </a:rPr>
              <a:t>Birthdays</a:t>
            </a:r>
            <a:endParaRPr lang="en-US" sz="8000" dirty="0"/>
          </a:p>
        </p:txBody>
      </p:sp>
      <p:sp>
        <p:nvSpPr>
          <p:cNvPr id="3" name="Content Placeholder 2"/>
          <p:cNvSpPr>
            <a:spLocks noGrp="1"/>
          </p:cNvSpPr>
          <p:nvPr>
            <p:ph idx="1"/>
          </p:nvPr>
        </p:nvSpPr>
        <p:spPr>
          <a:xfrm>
            <a:off x="590266" y="1230195"/>
            <a:ext cx="7543800" cy="5524500"/>
          </a:xfrm>
        </p:spPr>
        <p:txBody>
          <a:bodyPr>
            <a:normAutofit/>
          </a:bodyPr>
          <a:lstStyle/>
          <a:p>
            <a:pPr marL="0" indent="0" algn="ctr">
              <a:buNone/>
            </a:pPr>
            <a:r>
              <a:rPr lang="en-US" sz="2800" dirty="0" smtClean="0">
                <a:latin typeface="Amanda" panose="02000000000000000000" pitchFamily="50" charset="0"/>
              </a:rPr>
              <a:t>	We </a:t>
            </a:r>
            <a:r>
              <a:rPr lang="en-US" sz="2800" dirty="0">
                <a:latin typeface="Amanda" panose="02000000000000000000" pitchFamily="50" charset="0"/>
              </a:rPr>
              <a:t>love to celebrate birthdays and hope to make the day special for your child. </a:t>
            </a:r>
            <a:r>
              <a:rPr lang="en-US" sz="2800" dirty="0" smtClean="0">
                <a:latin typeface="Amanda" panose="02000000000000000000" pitchFamily="50" charset="0"/>
              </a:rPr>
              <a:t>If you would like to come celebrate your child’s birthday, celebrations will take place during our recess time from 11:45-12:15. This allows us to have ample time to celebrate and does not take away from instructional time. Only </a:t>
            </a:r>
            <a:r>
              <a:rPr lang="en-US" sz="2800" dirty="0">
                <a:latin typeface="Amanda" panose="02000000000000000000" pitchFamily="50" charset="0"/>
              </a:rPr>
              <a:t>commercially prepared food is allowed per WCPSS </a:t>
            </a:r>
            <a:r>
              <a:rPr lang="en-US" sz="2800" dirty="0" smtClean="0">
                <a:latin typeface="Amanda" panose="02000000000000000000" pitchFamily="50" charset="0"/>
              </a:rPr>
              <a:t>Policy. As your child’s birthday is approaching and you wish to celebrate, please just email me prior to the date for confirmation!</a:t>
            </a:r>
            <a:endParaRPr lang="en-US" dirty="0"/>
          </a:p>
        </p:txBody>
      </p:sp>
      <p:pic>
        <p:nvPicPr>
          <p:cNvPr id="3074" name="Picture 2" descr="http://images.clipartpanda.com/supplier-clipart-microsoft-office-free-birthday-clip-ar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10" y="70135"/>
            <a:ext cx="1651000" cy="1651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981852"/>
      </p:ext>
    </p:extLst>
  </p:cSld>
  <p:clrMapOvr>
    <a:masterClrMapping/>
  </p:clrMapOvr>
  <p:transition spd="slow">
    <p:wheel spokes="8"/>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0306" y="0"/>
            <a:ext cx="7467600" cy="1143000"/>
          </a:xfrm>
        </p:spPr>
        <p:txBody>
          <a:bodyPr>
            <a:noAutofit/>
          </a:bodyPr>
          <a:lstStyle/>
          <a:p>
            <a:pPr algn="ctr"/>
            <a:r>
              <a:rPr lang="en-US" sz="8000" dirty="0" smtClean="0">
                <a:latin typeface="Amanda" panose="02000000000000000000" pitchFamily="50" charset="0"/>
              </a:rPr>
              <a:t>Schedule </a:t>
            </a:r>
            <a:endParaRPr lang="en-US" sz="8000" dirty="0">
              <a:latin typeface="Amanda" panose="02000000000000000000" pitchFamily="50" charset="0"/>
            </a:endParaRPr>
          </a:p>
        </p:txBody>
      </p:sp>
      <p:sp>
        <p:nvSpPr>
          <p:cNvPr id="7" name="Rectangle 6"/>
          <p:cNvSpPr/>
          <p:nvPr/>
        </p:nvSpPr>
        <p:spPr>
          <a:xfrm>
            <a:off x="2038350" y="863181"/>
            <a:ext cx="6286706" cy="6001643"/>
          </a:xfrm>
          <a:prstGeom prst="rect">
            <a:avLst/>
          </a:prstGeom>
        </p:spPr>
        <p:txBody>
          <a:bodyPr wrap="square">
            <a:spAutoFit/>
          </a:bodyPr>
          <a:lstStyle/>
          <a:p>
            <a:r>
              <a:rPr lang="en-US" sz="3200" dirty="0">
                <a:latin typeface="Amanda" panose="02000000000000000000" pitchFamily="50" charset="0"/>
              </a:rPr>
              <a:t>8:45-9:15 - </a:t>
            </a:r>
            <a:r>
              <a:rPr lang="en-US" sz="3200" dirty="0" smtClean="0">
                <a:latin typeface="Amanda" panose="02000000000000000000" pitchFamily="50" charset="0"/>
              </a:rPr>
              <a:t>Arrival</a:t>
            </a:r>
            <a:r>
              <a:rPr lang="en-US" sz="3200" dirty="0">
                <a:latin typeface="Amanda" panose="02000000000000000000" pitchFamily="50" charset="0"/>
              </a:rPr>
              <a:t/>
            </a:r>
            <a:br>
              <a:rPr lang="en-US" sz="3200" dirty="0">
                <a:latin typeface="Amanda" panose="02000000000000000000" pitchFamily="50" charset="0"/>
              </a:rPr>
            </a:br>
            <a:r>
              <a:rPr lang="en-US" sz="3200" dirty="0" smtClean="0">
                <a:latin typeface="Amanda" panose="02000000000000000000" pitchFamily="50" charset="0"/>
              </a:rPr>
              <a:t>9:15-10:25 </a:t>
            </a:r>
            <a:r>
              <a:rPr lang="en-US" sz="3200" dirty="0">
                <a:latin typeface="Amanda" panose="02000000000000000000" pitchFamily="50" charset="0"/>
              </a:rPr>
              <a:t>- Literacy Block</a:t>
            </a:r>
            <a:br>
              <a:rPr lang="en-US" sz="3200" dirty="0">
                <a:latin typeface="Amanda" panose="02000000000000000000" pitchFamily="50" charset="0"/>
              </a:rPr>
            </a:br>
            <a:r>
              <a:rPr lang="en-US" sz="3200" dirty="0">
                <a:latin typeface="Amanda" panose="02000000000000000000" pitchFamily="50" charset="0"/>
              </a:rPr>
              <a:t>10:25-10:55 - Lunch</a:t>
            </a:r>
            <a:br>
              <a:rPr lang="en-US" sz="3200" dirty="0">
                <a:latin typeface="Amanda" panose="02000000000000000000" pitchFamily="50" charset="0"/>
              </a:rPr>
            </a:br>
            <a:r>
              <a:rPr lang="en-US" sz="3200" dirty="0" smtClean="0">
                <a:latin typeface="Amanda" panose="02000000000000000000" pitchFamily="50" charset="0"/>
              </a:rPr>
              <a:t>11:00-11:45 </a:t>
            </a:r>
            <a:r>
              <a:rPr lang="en-US" sz="3200" dirty="0">
                <a:latin typeface="Amanda" panose="02000000000000000000" pitchFamily="50" charset="0"/>
              </a:rPr>
              <a:t>- Literacy Block </a:t>
            </a:r>
            <a:br>
              <a:rPr lang="en-US" sz="3200" dirty="0">
                <a:latin typeface="Amanda" panose="02000000000000000000" pitchFamily="50" charset="0"/>
              </a:rPr>
            </a:br>
            <a:r>
              <a:rPr lang="en-US" sz="3200" dirty="0" smtClean="0">
                <a:latin typeface="Amanda" panose="02000000000000000000" pitchFamily="50" charset="0"/>
              </a:rPr>
              <a:t>11:45-12:15 – Recess</a:t>
            </a:r>
          </a:p>
          <a:p>
            <a:r>
              <a:rPr lang="en-US" sz="3200" dirty="0" smtClean="0">
                <a:latin typeface="Amanda" panose="02000000000000000000" pitchFamily="50" charset="0"/>
              </a:rPr>
              <a:t>12:15-12:25 - Handwriting</a:t>
            </a:r>
            <a:r>
              <a:rPr lang="en-US" sz="3200" dirty="0">
                <a:latin typeface="Amanda" panose="02000000000000000000" pitchFamily="50" charset="0"/>
              </a:rPr>
              <a:t/>
            </a:r>
            <a:br>
              <a:rPr lang="en-US" sz="3200" dirty="0">
                <a:latin typeface="Amanda" panose="02000000000000000000" pitchFamily="50" charset="0"/>
              </a:rPr>
            </a:br>
            <a:r>
              <a:rPr lang="en-US" sz="3200" dirty="0" smtClean="0">
                <a:latin typeface="Amanda" panose="02000000000000000000" pitchFamily="50" charset="0"/>
              </a:rPr>
              <a:t>12:25-12:55 – Writing</a:t>
            </a:r>
          </a:p>
          <a:p>
            <a:r>
              <a:rPr lang="en-US" sz="3200" dirty="0" smtClean="0">
                <a:latin typeface="Amanda" panose="02000000000000000000" pitchFamily="50" charset="0"/>
              </a:rPr>
              <a:t>12:55-1:50 – Math</a:t>
            </a:r>
            <a:r>
              <a:rPr lang="en-US" sz="3200" dirty="0">
                <a:latin typeface="Amanda" panose="02000000000000000000" pitchFamily="50" charset="0"/>
              </a:rPr>
              <a:t/>
            </a:r>
            <a:br>
              <a:rPr lang="en-US" sz="3200" dirty="0">
                <a:latin typeface="Amanda" panose="02000000000000000000" pitchFamily="50" charset="0"/>
              </a:rPr>
            </a:br>
            <a:r>
              <a:rPr lang="en-US" sz="3200" dirty="0" smtClean="0">
                <a:latin typeface="Amanda" panose="02000000000000000000" pitchFamily="50" charset="0"/>
              </a:rPr>
              <a:t>1:50-2:00 – Snack and Read Aloud</a:t>
            </a:r>
          </a:p>
          <a:p>
            <a:r>
              <a:rPr lang="en-US" sz="3200" dirty="0" smtClean="0">
                <a:latin typeface="Amanda" panose="02000000000000000000" pitchFamily="50" charset="0"/>
              </a:rPr>
              <a:t>2:00-2:40 - Specials</a:t>
            </a:r>
            <a:r>
              <a:rPr lang="en-US" sz="3200" dirty="0">
                <a:latin typeface="Amanda" panose="02000000000000000000" pitchFamily="50" charset="0"/>
              </a:rPr>
              <a:t/>
            </a:r>
            <a:br>
              <a:rPr lang="en-US" sz="3200" dirty="0">
                <a:latin typeface="Amanda" panose="02000000000000000000" pitchFamily="50" charset="0"/>
              </a:rPr>
            </a:br>
            <a:r>
              <a:rPr lang="en-US" sz="3200" dirty="0" smtClean="0">
                <a:latin typeface="Amanda" panose="02000000000000000000" pitchFamily="50" charset="0"/>
              </a:rPr>
              <a:t>2:40-3:35 – Science and Social Studies</a:t>
            </a:r>
            <a:r>
              <a:rPr lang="en-US" sz="3200" dirty="0">
                <a:latin typeface="Amanda" panose="02000000000000000000" pitchFamily="50" charset="0"/>
              </a:rPr>
              <a:t/>
            </a:r>
            <a:br>
              <a:rPr lang="en-US" sz="3200" dirty="0">
                <a:latin typeface="Amanda" panose="02000000000000000000" pitchFamily="50" charset="0"/>
              </a:rPr>
            </a:br>
            <a:r>
              <a:rPr lang="en-US" sz="3200" dirty="0">
                <a:latin typeface="Amanda" panose="02000000000000000000" pitchFamily="50" charset="0"/>
              </a:rPr>
              <a:t>3:35-3:45 - Dismissal</a:t>
            </a:r>
          </a:p>
        </p:txBody>
      </p:sp>
      <p:pic>
        <p:nvPicPr>
          <p:cNvPr id="2050" name="Picture 2"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90500"/>
            <a:ext cx="1790700" cy="17907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heel spokes="8"/>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a:bodyPr>
          <a:lstStyle/>
          <a:p>
            <a:pPr algn="ctr"/>
            <a:r>
              <a:rPr lang="en-US" sz="7200" dirty="0" smtClean="0">
                <a:latin typeface="KG I Want Crazy" panose="020B0506000000020004" pitchFamily="34" charset="0"/>
              </a:rPr>
              <a:t>School Arrival</a:t>
            </a:r>
            <a:endParaRPr lang="en-US" sz="7200" dirty="0">
              <a:latin typeface="KG I Want Crazy" panose="020B0506000000020004" pitchFamily="34" charset="0"/>
            </a:endParaRPr>
          </a:p>
        </p:txBody>
      </p:sp>
      <p:sp>
        <p:nvSpPr>
          <p:cNvPr id="3" name="Content Placeholder 2"/>
          <p:cNvSpPr>
            <a:spLocks noGrp="1"/>
          </p:cNvSpPr>
          <p:nvPr>
            <p:ph idx="1"/>
          </p:nvPr>
        </p:nvSpPr>
        <p:spPr>
          <a:xfrm>
            <a:off x="152400" y="1219200"/>
            <a:ext cx="8077200" cy="4389120"/>
          </a:xfrm>
        </p:spPr>
        <p:txBody>
          <a:bodyPr/>
          <a:lstStyle/>
          <a:p>
            <a:r>
              <a:rPr lang="en-US" dirty="0" smtClean="0">
                <a:latin typeface="Amanda" panose="02000000000000000000" pitchFamily="50" charset="0"/>
              </a:rPr>
              <a:t>School arrival is from 8:45 am to 9:15 am</a:t>
            </a:r>
          </a:p>
          <a:p>
            <a:r>
              <a:rPr lang="en-US" dirty="0" smtClean="0">
                <a:latin typeface="Amanda" panose="02000000000000000000" pitchFamily="50" charset="0"/>
              </a:rPr>
              <a:t>Students who arrive to school after the 9:15 am bell must report to the office with a parent to be signed in and to receive a tardy slip.</a:t>
            </a:r>
          </a:p>
          <a:p>
            <a:r>
              <a:rPr lang="en-US" dirty="0" smtClean="0">
                <a:latin typeface="Amanda" panose="02000000000000000000" pitchFamily="50" charset="0"/>
              </a:rPr>
              <a:t>Students can </a:t>
            </a:r>
          </a:p>
          <a:p>
            <a:pPr marL="0" indent="0">
              <a:buNone/>
            </a:pPr>
            <a:r>
              <a:rPr lang="en-US" dirty="0" smtClean="0">
                <a:latin typeface="Amanda" panose="02000000000000000000" pitchFamily="50" charset="0"/>
              </a:rPr>
              <a:t>NOT be</a:t>
            </a:r>
            <a:r>
              <a:rPr lang="en-US" dirty="0">
                <a:latin typeface="Amanda" panose="02000000000000000000" pitchFamily="50" charset="0"/>
              </a:rPr>
              <a:t> </a:t>
            </a:r>
            <a:r>
              <a:rPr lang="en-US" dirty="0" smtClean="0">
                <a:latin typeface="Amanda" panose="02000000000000000000" pitchFamily="50" charset="0"/>
              </a:rPr>
              <a:t>checked </a:t>
            </a:r>
          </a:p>
          <a:p>
            <a:pPr marL="0" indent="0">
              <a:buNone/>
            </a:pPr>
            <a:r>
              <a:rPr lang="en-US" dirty="0" smtClean="0">
                <a:latin typeface="Amanda" panose="02000000000000000000" pitchFamily="50" charset="0"/>
              </a:rPr>
              <a:t>out </a:t>
            </a:r>
            <a:r>
              <a:rPr lang="en-US" dirty="0">
                <a:latin typeface="Amanda" panose="02000000000000000000" pitchFamily="50" charset="0"/>
              </a:rPr>
              <a:t>a</a:t>
            </a:r>
            <a:r>
              <a:rPr lang="en-US" dirty="0" smtClean="0">
                <a:latin typeface="Amanda" panose="02000000000000000000" pitchFamily="50" charset="0"/>
              </a:rPr>
              <a:t>fter 3:15!!</a:t>
            </a:r>
          </a:p>
        </p:txBody>
      </p:sp>
      <p:pic>
        <p:nvPicPr>
          <p:cNvPr id="20482" name="Picture 2" descr="http://www.cps.k12.in.us/cms/lib03/IN01000800/Centricity/Domain/673/SchoolHouse.jpg"/>
          <p:cNvPicPr>
            <a:picLocks noChangeAspect="1" noChangeArrowheads="1"/>
          </p:cNvPicPr>
          <p:nvPr/>
        </p:nvPicPr>
        <p:blipFill>
          <a:blip r:embed="rId2" cstate="print"/>
          <a:srcRect/>
          <a:stretch>
            <a:fillRect/>
          </a:stretch>
        </p:blipFill>
        <p:spPr bwMode="auto">
          <a:xfrm>
            <a:off x="2667000" y="2895599"/>
            <a:ext cx="5403274" cy="3962401"/>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239000" cy="1143000"/>
          </a:xfrm>
        </p:spPr>
        <p:txBody>
          <a:bodyPr>
            <a:normAutofit/>
          </a:bodyPr>
          <a:lstStyle/>
          <a:p>
            <a:pPr algn="ctr"/>
            <a:r>
              <a:rPr lang="en-US" sz="6600" dirty="0" smtClean="0">
                <a:latin typeface="KG I Want Crazy" panose="020B0506000000020004" pitchFamily="34" charset="0"/>
              </a:rPr>
              <a:t>Lunch</a:t>
            </a:r>
            <a:endParaRPr lang="en-US" sz="6600" dirty="0">
              <a:latin typeface="KG I Want Crazy" panose="020B0506000000020004" pitchFamily="34" charset="0"/>
            </a:endParaRPr>
          </a:p>
        </p:txBody>
      </p:sp>
      <p:sp>
        <p:nvSpPr>
          <p:cNvPr id="3" name="Content Placeholder 2"/>
          <p:cNvSpPr>
            <a:spLocks noGrp="1"/>
          </p:cNvSpPr>
          <p:nvPr>
            <p:ph idx="1"/>
          </p:nvPr>
        </p:nvSpPr>
        <p:spPr>
          <a:xfrm>
            <a:off x="381000" y="1676400"/>
            <a:ext cx="7696200" cy="5181600"/>
          </a:xfrm>
        </p:spPr>
        <p:txBody>
          <a:bodyPr>
            <a:normAutofit/>
          </a:bodyPr>
          <a:lstStyle/>
          <a:p>
            <a:r>
              <a:rPr lang="en-US" sz="2200" dirty="0" smtClean="0">
                <a:latin typeface="Amanda" panose="02000000000000000000" pitchFamily="50" charset="0"/>
              </a:rPr>
              <a:t>Our class lunch is from 10:25am-10:55am</a:t>
            </a:r>
          </a:p>
          <a:p>
            <a:r>
              <a:rPr lang="en-US" sz="2200" dirty="0" smtClean="0">
                <a:latin typeface="Amanda" panose="02000000000000000000" pitchFamily="50" charset="0"/>
              </a:rPr>
              <a:t>Lunch cost is 2 dollars and 55 cents a day, unless otherwise specified. </a:t>
            </a:r>
          </a:p>
          <a:p>
            <a:r>
              <a:rPr lang="en-US" sz="2200" dirty="0" smtClean="0">
                <a:latin typeface="Amanda" panose="02000000000000000000" pitchFamily="50" charset="0"/>
              </a:rPr>
              <a:t>If a student does not have a lunch or lunch money, he or she will be provided with free fruit, vegetable and water by the cafeteria.</a:t>
            </a:r>
          </a:p>
          <a:p>
            <a:r>
              <a:rPr lang="en-US" sz="2200" dirty="0" smtClean="0">
                <a:latin typeface="Amanda" panose="02000000000000000000" pitchFamily="50" charset="0"/>
              </a:rPr>
              <a:t>If your child would like a snack (cookie, chips, ice cream), they must bring extra money.</a:t>
            </a:r>
          </a:p>
          <a:p>
            <a:r>
              <a:rPr lang="en-US" sz="2200" dirty="0" smtClean="0">
                <a:latin typeface="Amanda" panose="02000000000000000000" pitchFamily="50" charset="0"/>
              </a:rPr>
              <a:t>If you would like to come eat lunch with your child, you may either eat lunch with your child at our assigned table or you may go sit on the picnic tables at the front of the school. </a:t>
            </a:r>
            <a:r>
              <a:rPr lang="en-US" sz="2200" dirty="0">
                <a:latin typeface="Amanda" panose="02000000000000000000" pitchFamily="50" charset="0"/>
              </a:rPr>
              <a:t>If </a:t>
            </a:r>
            <a:r>
              <a:rPr lang="en-US" sz="2200" dirty="0" smtClean="0">
                <a:latin typeface="Amanda" panose="02000000000000000000" pitchFamily="50" charset="0"/>
              </a:rPr>
              <a:t>you want to eat outside at the picnic tables you have to </a:t>
            </a:r>
            <a:r>
              <a:rPr lang="en-US" sz="2200" dirty="0">
                <a:latin typeface="Amanda" panose="02000000000000000000" pitchFamily="50" charset="0"/>
              </a:rPr>
              <a:t>sign in using the clipboard in the </a:t>
            </a:r>
            <a:r>
              <a:rPr lang="en-US" sz="2200" dirty="0" smtClean="0">
                <a:latin typeface="Amanda" panose="02000000000000000000" pitchFamily="50" charset="0"/>
              </a:rPr>
              <a:t>cafeteria.</a:t>
            </a:r>
          </a:p>
          <a:p>
            <a:endParaRPr lang="en-US" sz="2000" dirty="0">
              <a:latin typeface="Comic Sans MS" pitchFamily="66" charset="0"/>
            </a:endParaRPr>
          </a:p>
        </p:txBody>
      </p:sp>
      <p:pic>
        <p:nvPicPr>
          <p:cNvPr id="8193" name="Picture 1" descr="C:\Documents and Settings\cbolding\Local Settings\Temporary Internet Files\Content.IE5\84KLFOJU\MC900290914[1].wmf"/>
          <p:cNvPicPr>
            <a:picLocks noChangeAspect="1" noChangeArrowheads="1"/>
          </p:cNvPicPr>
          <p:nvPr/>
        </p:nvPicPr>
        <p:blipFill>
          <a:blip r:embed="rId2" cstate="print"/>
          <a:srcRect/>
          <a:stretch>
            <a:fillRect/>
          </a:stretch>
        </p:blipFill>
        <p:spPr bwMode="auto">
          <a:xfrm>
            <a:off x="914400" y="228600"/>
            <a:ext cx="1093206" cy="1193911"/>
          </a:xfrm>
          <a:prstGeom prst="rect">
            <a:avLst/>
          </a:prstGeom>
          <a:noFill/>
        </p:spPr>
      </p:pic>
      <p:pic>
        <p:nvPicPr>
          <p:cNvPr id="8194" name="Picture 2" descr="C:\Documents and Settings\cbolding\Local Settings\Temporary Internet Files\Content.IE5\F9P5T61Y\MC900060285[1].wmf"/>
          <p:cNvPicPr>
            <a:picLocks noChangeAspect="1" noChangeArrowheads="1"/>
          </p:cNvPicPr>
          <p:nvPr/>
        </p:nvPicPr>
        <p:blipFill>
          <a:blip r:embed="rId3" cstate="print"/>
          <a:srcRect/>
          <a:stretch>
            <a:fillRect/>
          </a:stretch>
        </p:blipFill>
        <p:spPr bwMode="auto">
          <a:xfrm>
            <a:off x="6019800" y="0"/>
            <a:ext cx="1815084" cy="1271016"/>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9144000" cy="1143000"/>
          </a:xfrm>
        </p:spPr>
        <p:txBody>
          <a:bodyPr>
            <a:noAutofit/>
          </a:bodyPr>
          <a:lstStyle/>
          <a:p>
            <a:pPr algn="ctr"/>
            <a:r>
              <a:rPr lang="en-US" sz="5400" dirty="0" smtClean="0">
                <a:latin typeface="KG I Want Crazy" panose="020B0506000000020004" pitchFamily="34" charset="0"/>
              </a:rPr>
              <a:t>Daily 5</a:t>
            </a:r>
            <a:endParaRPr lang="en-US" sz="5400" dirty="0">
              <a:latin typeface="KG I Want Crazy" panose="020B0506000000020004" pitchFamily="34" charset="0"/>
            </a:endParaRPr>
          </a:p>
        </p:txBody>
      </p:sp>
      <p:sp>
        <p:nvSpPr>
          <p:cNvPr id="9" name="TextBox 8"/>
          <p:cNvSpPr txBox="1"/>
          <p:nvPr/>
        </p:nvSpPr>
        <p:spPr>
          <a:xfrm>
            <a:off x="1143000" y="307017"/>
            <a:ext cx="1295400" cy="830997"/>
          </a:xfrm>
          <a:prstGeom prst="rect">
            <a:avLst/>
          </a:prstGeom>
          <a:noFill/>
        </p:spPr>
        <p:txBody>
          <a:bodyPr wrap="square" rtlCol="0">
            <a:spAutoFit/>
          </a:bodyPr>
          <a:lstStyle/>
          <a:p>
            <a:r>
              <a:rPr lang="en-US" sz="2400" dirty="0" smtClean="0">
                <a:latin typeface="AbcBulletin" pitchFamily="2" charset="0"/>
              </a:rPr>
              <a:t>Word Work</a:t>
            </a:r>
            <a:endParaRPr lang="en-US" sz="2400" dirty="0">
              <a:latin typeface="AbcBulletin" pitchFamily="2" charset="0"/>
            </a:endParaRPr>
          </a:p>
        </p:txBody>
      </p:sp>
      <p:sp>
        <p:nvSpPr>
          <p:cNvPr id="10" name="TextBox 9"/>
          <p:cNvSpPr txBox="1"/>
          <p:nvPr/>
        </p:nvSpPr>
        <p:spPr>
          <a:xfrm>
            <a:off x="609600" y="3871327"/>
            <a:ext cx="3200400" cy="461665"/>
          </a:xfrm>
          <a:prstGeom prst="rect">
            <a:avLst/>
          </a:prstGeom>
          <a:noFill/>
        </p:spPr>
        <p:txBody>
          <a:bodyPr wrap="square" rtlCol="0">
            <a:spAutoFit/>
          </a:bodyPr>
          <a:lstStyle/>
          <a:p>
            <a:r>
              <a:rPr lang="en-US" sz="2400" dirty="0" smtClean="0">
                <a:latin typeface="AbcBulletin" pitchFamily="2" charset="0"/>
              </a:rPr>
              <a:t>Work on Writing</a:t>
            </a:r>
            <a:endParaRPr lang="en-US" sz="2400" dirty="0">
              <a:latin typeface="AbcBulletin" pitchFamily="2" charset="0"/>
            </a:endParaRPr>
          </a:p>
        </p:txBody>
      </p:sp>
      <p:sp>
        <p:nvSpPr>
          <p:cNvPr id="11" name="TextBox 10"/>
          <p:cNvSpPr txBox="1"/>
          <p:nvPr/>
        </p:nvSpPr>
        <p:spPr>
          <a:xfrm>
            <a:off x="3409950" y="2223556"/>
            <a:ext cx="2514600" cy="461665"/>
          </a:xfrm>
          <a:prstGeom prst="rect">
            <a:avLst/>
          </a:prstGeom>
          <a:noFill/>
        </p:spPr>
        <p:txBody>
          <a:bodyPr wrap="square" rtlCol="0">
            <a:spAutoFit/>
          </a:bodyPr>
          <a:lstStyle/>
          <a:p>
            <a:r>
              <a:rPr lang="en-US" sz="2400" dirty="0" smtClean="0">
                <a:latin typeface="AbcBulletin" pitchFamily="2" charset="0"/>
              </a:rPr>
              <a:t>Read to Self</a:t>
            </a:r>
            <a:endParaRPr lang="en-US" sz="2400" dirty="0">
              <a:latin typeface="AbcBulletin" pitchFamily="2" charset="0"/>
            </a:endParaRPr>
          </a:p>
        </p:txBody>
      </p:sp>
      <p:sp>
        <p:nvSpPr>
          <p:cNvPr id="12" name="TextBox 11"/>
          <p:cNvSpPr txBox="1"/>
          <p:nvPr/>
        </p:nvSpPr>
        <p:spPr>
          <a:xfrm>
            <a:off x="5295900" y="3983789"/>
            <a:ext cx="2743200" cy="830997"/>
          </a:xfrm>
          <a:prstGeom prst="rect">
            <a:avLst/>
          </a:prstGeom>
          <a:noFill/>
        </p:spPr>
        <p:txBody>
          <a:bodyPr wrap="square" rtlCol="0">
            <a:spAutoFit/>
          </a:bodyPr>
          <a:lstStyle/>
          <a:p>
            <a:pPr algn="ctr"/>
            <a:r>
              <a:rPr lang="en-US" sz="2400" dirty="0" smtClean="0">
                <a:latin typeface="AbcBulletin" pitchFamily="2" charset="0"/>
              </a:rPr>
              <a:t>Listen to Reading</a:t>
            </a:r>
            <a:endParaRPr lang="en-US" sz="2400" dirty="0">
              <a:latin typeface="AbcBulletin" pitchFamily="2" charset="0"/>
            </a:endParaRPr>
          </a:p>
        </p:txBody>
      </p:sp>
      <p:sp>
        <p:nvSpPr>
          <p:cNvPr id="13" name="TextBox 12"/>
          <p:cNvSpPr txBox="1"/>
          <p:nvPr/>
        </p:nvSpPr>
        <p:spPr>
          <a:xfrm>
            <a:off x="4800600" y="838200"/>
            <a:ext cx="3733800" cy="461665"/>
          </a:xfrm>
          <a:prstGeom prst="rect">
            <a:avLst/>
          </a:prstGeom>
          <a:noFill/>
        </p:spPr>
        <p:txBody>
          <a:bodyPr wrap="square" rtlCol="0">
            <a:spAutoFit/>
          </a:bodyPr>
          <a:lstStyle/>
          <a:p>
            <a:pPr algn="ctr"/>
            <a:r>
              <a:rPr lang="en-US" sz="2400" dirty="0" smtClean="0">
                <a:latin typeface="AbcBulletin" pitchFamily="2" charset="0"/>
              </a:rPr>
              <a:t>Read to Someone</a:t>
            </a:r>
            <a:endParaRPr lang="en-US" sz="2400" dirty="0">
              <a:latin typeface="AbcBulletin" pitchFamily="2" charset="0"/>
            </a:endParaRPr>
          </a:p>
        </p:txBody>
      </p:sp>
      <p:pic>
        <p:nvPicPr>
          <p:cNvPr id="16386" name="Picture 2" descr="http://teacherweb.com/IL/ChristtheKing/MrsGriffiths/Boy-writing.jpg"/>
          <p:cNvPicPr>
            <a:picLocks noChangeAspect="1" noChangeArrowheads="1"/>
          </p:cNvPicPr>
          <p:nvPr/>
        </p:nvPicPr>
        <p:blipFill>
          <a:blip r:embed="rId2" cstate="print"/>
          <a:srcRect/>
          <a:stretch>
            <a:fillRect/>
          </a:stretch>
        </p:blipFill>
        <p:spPr bwMode="auto">
          <a:xfrm>
            <a:off x="0" y="4267200"/>
            <a:ext cx="3255145" cy="2438400"/>
          </a:xfrm>
          <a:prstGeom prst="rect">
            <a:avLst/>
          </a:prstGeom>
          <a:noFill/>
        </p:spPr>
      </p:pic>
      <p:pic>
        <p:nvPicPr>
          <p:cNvPr id="16388" name="Picture 4" descr="http://teacherweb.com/IL/ChristtheKing/MrsGriffiths/Word-word-girl-2.jpg"/>
          <p:cNvPicPr>
            <a:picLocks noChangeAspect="1" noChangeArrowheads="1"/>
          </p:cNvPicPr>
          <p:nvPr/>
        </p:nvPicPr>
        <p:blipFill>
          <a:blip r:embed="rId3" cstate="print"/>
          <a:srcRect/>
          <a:stretch>
            <a:fillRect/>
          </a:stretch>
        </p:blipFill>
        <p:spPr bwMode="auto">
          <a:xfrm>
            <a:off x="1" y="990600"/>
            <a:ext cx="3048000" cy="2283230"/>
          </a:xfrm>
          <a:prstGeom prst="rect">
            <a:avLst/>
          </a:prstGeom>
          <a:noFill/>
        </p:spPr>
      </p:pic>
      <p:pic>
        <p:nvPicPr>
          <p:cNvPr id="16390" name="Picture 6" descr="http://www.bainbridgeclass.com/rk8_girl4.gif"/>
          <p:cNvPicPr>
            <a:picLocks noChangeAspect="1" noChangeArrowheads="1"/>
          </p:cNvPicPr>
          <p:nvPr/>
        </p:nvPicPr>
        <p:blipFill>
          <a:blip r:embed="rId4" cstate="print"/>
          <a:srcRect/>
          <a:stretch>
            <a:fillRect/>
          </a:stretch>
        </p:blipFill>
        <p:spPr bwMode="auto">
          <a:xfrm>
            <a:off x="2971800" y="2743200"/>
            <a:ext cx="2438400" cy="1608842"/>
          </a:xfrm>
          <a:prstGeom prst="rect">
            <a:avLst/>
          </a:prstGeom>
          <a:noFill/>
        </p:spPr>
      </p:pic>
      <p:pic>
        <p:nvPicPr>
          <p:cNvPr id="16392" name="Picture 8" descr="http://webberswonders.pbworks.com/f/1319134847/reading_to%20someone.png"/>
          <p:cNvPicPr>
            <a:picLocks noChangeAspect="1" noChangeArrowheads="1"/>
          </p:cNvPicPr>
          <p:nvPr/>
        </p:nvPicPr>
        <p:blipFill>
          <a:blip r:embed="rId5" cstate="print"/>
          <a:srcRect/>
          <a:stretch>
            <a:fillRect/>
          </a:stretch>
        </p:blipFill>
        <p:spPr bwMode="auto">
          <a:xfrm>
            <a:off x="5943600" y="1447800"/>
            <a:ext cx="1600200" cy="1909509"/>
          </a:xfrm>
          <a:prstGeom prst="rect">
            <a:avLst/>
          </a:prstGeom>
          <a:noFill/>
        </p:spPr>
      </p:pic>
      <p:pic>
        <p:nvPicPr>
          <p:cNvPr id="16394" name="Picture 10" descr="http://www.ltisdschools.org/cms/lib/TX21000349/Centricity/Domain/623/rk8_boy5.gif"/>
          <p:cNvPicPr>
            <a:picLocks noChangeAspect="1" noChangeArrowheads="1"/>
          </p:cNvPicPr>
          <p:nvPr/>
        </p:nvPicPr>
        <p:blipFill>
          <a:blip r:embed="rId6" cstate="print"/>
          <a:srcRect/>
          <a:stretch>
            <a:fillRect/>
          </a:stretch>
        </p:blipFill>
        <p:spPr bwMode="auto">
          <a:xfrm>
            <a:off x="5486400" y="4419600"/>
            <a:ext cx="2476500" cy="2212340"/>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239000" cy="1143000"/>
          </a:xfrm>
        </p:spPr>
        <p:txBody>
          <a:bodyPr>
            <a:normAutofit/>
          </a:bodyPr>
          <a:lstStyle/>
          <a:p>
            <a:r>
              <a:rPr lang="en-US" sz="6600" dirty="0" smtClean="0">
                <a:latin typeface="KG I Want Crazy" panose="020B0506000000020004" pitchFamily="34" charset="0"/>
              </a:rPr>
              <a:t>Guided Reading</a:t>
            </a:r>
            <a:endParaRPr lang="en-US" sz="6600" dirty="0">
              <a:latin typeface="KG I Want Crazy" panose="020B0506000000020004" pitchFamily="34" charset="0"/>
            </a:endParaRPr>
          </a:p>
        </p:txBody>
      </p:sp>
      <p:sp>
        <p:nvSpPr>
          <p:cNvPr id="3" name="Content Placeholder 2"/>
          <p:cNvSpPr>
            <a:spLocks noGrp="1"/>
          </p:cNvSpPr>
          <p:nvPr>
            <p:ph idx="1"/>
          </p:nvPr>
        </p:nvSpPr>
        <p:spPr>
          <a:xfrm>
            <a:off x="457200" y="1219200"/>
            <a:ext cx="7543800" cy="4846320"/>
          </a:xfrm>
        </p:spPr>
        <p:txBody>
          <a:bodyPr>
            <a:normAutofit/>
          </a:bodyPr>
          <a:lstStyle/>
          <a:p>
            <a:r>
              <a:rPr lang="en-US" sz="2000" dirty="0" smtClean="0">
                <a:latin typeface="Amanda" panose="02000000000000000000" pitchFamily="50" charset="0"/>
              </a:rPr>
              <a:t>Students will be pulled in small groups</a:t>
            </a:r>
          </a:p>
          <a:p>
            <a:r>
              <a:rPr lang="en-US" sz="2000" dirty="0" smtClean="0">
                <a:latin typeface="Amanda" panose="02000000000000000000" pitchFamily="50" charset="0"/>
              </a:rPr>
              <a:t>We will focus on building reading comprehension, reading strategies in various ways and progress in our reading level. </a:t>
            </a:r>
          </a:p>
          <a:p>
            <a:r>
              <a:rPr lang="en-US" sz="2000" dirty="0" smtClean="0">
                <a:latin typeface="Amanda" panose="02000000000000000000" pitchFamily="50" charset="0"/>
              </a:rPr>
              <a:t>Students will be expected to read fluently and accurately while comprehending the given text. </a:t>
            </a:r>
          </a:p>
          <a:p>
            <a:r>
              <a:rPr lang="en-US" sz="2000" dirty="0" smtClean="0">
                <a:latin typeface="Amanda" panose="02000000000000000000" pitchFamily="50" charset="0"/>
              </a:rPr>
              <a:t>Students are expected to be reading on a level I to be considered on grade level by the end of the year</a:t>
            </a:r>
            <a:r>
              <a:rPr lang="en-US" sz="2400" dirty="0" smtClean="0">
                <a:latin typeface="Amanda" panose="02000000000000000000" pitchFamily="50" charset="0"/>
              </a:rPr>
              <a:t>.</a:t>
            </a:r>
            <a:endParaRPr lang="en-US" sz="2400" dirty="0">
              <a:latin typeface="Amanda" panose="02000000000000000000" pitchFamily="50" charset="0"/>
            </a:endParaRPr>
          </a:p>
        </p:txBody>
      </p:sp>
      <p:pic>
        <p:nvPicPr>
          <p:cNvPr id="6" name="Picture 5" descr="2012-2013 026.jpg"/>
          <p:cNvPicPr>
            <a:picLocks noChangeAspect="1"/>
          </p:cNvPicPr>
          <p:nvPr/>
        </p:nvPicPr>
        <p:blipFill>
          <a:blip r:embed="rId2" cstate="print"/>
          <a:stretch>
            <a:fillRect/>
          </a:stretch>
        </p:blipFill>
        <p:spPr>
          <a:xfrm>
            <a:off x="571596" y="4038600"/>
            <a:ext cx="3103952" cy="2327964"/>
          </a:xfrm>
          <a:prstGeom prst="rect">
            <a:avLst/>
          </a:prstGeom>
        </p:spPr>
      </p:pic>
      <p:pic>
        <p:nvPicPr>
          <p:cNvPr id="7" name="Picture 6" descr="2012-2013 030.jpg"/>
          <p:cNvPicPr>
            <a:picLocks noChangeAspect="1"/>
          </p:cNvPicPr>
          <p:nvPr/>
        </p:nvPicPr>
        <p:blipFill>
          <a:blip r:embed="rId3" cstate="print"/>
          <a:stretch>
            <a:fillRect/>
          </a:stretch>
        </p:blipFill>
        <p:spPr>
          <a:xfrm>
            <a:off x="4572000" y="4038600"/>
            <a:ext cx="3200400" cy="2400300"/>
          </a:xfrm>
          <a:prstGeom prst="rect">
            <a:avLst/>
          </a:prstGeom>
        </p:spPr>
      </p:pic>
    </p:spTree>
  </p:cSld>
  <p:clrMapOvr>
    <a:masterClrMapping/>
  </p:clrMapOvr>
  <p:transition spd="slow">
    <p:wheel spokes="8"/>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917243"/>
            <a:ext cx="6781800" cy="1143000"/>
          </a:xfrm>
        </p:spPr>
        <p:txBody>
          <a:bodyPr>
            <a:normAutofit/>
          </a:bodyPr>
          <a:lstStyle/>
          <a:p>
            <a:pPr algn="ctr"/>
            <a:r>
              <a:rPr lang="en-US" sz="6600" dirty="0" smtClean="0">
                <a:latin typeface="A Year Without Rain" panose="02000000000000000000" pitchFamily="2" charset="0"/>
              </a:rPr>
              <a:t>Behavior</a:t>
            </a:r>
            <a:endParaRPr lang="en-US" sz="6600" dirty="0">
              <a:latin typeface="A Year Without Rain" panose="02000000000000000000" pitchFamily="2" charset="0"/>
            </a:endParaRPr>
          </a:p>
        </p:txBody>
      </p:sp>
      <p:sp>
        <p:nvSpPr>
          <p:cNvPr id="4" name="Rectangle 3"/>
          <p:cNvSpPr/>
          <p:nvPr/>
        </p:nvSpPr>
        <p:spPr>
          <a:xfrm>
            <a:off x="457200" y="2895600"/>
            <a:ext cx="7720149" cy="3416320"/>
          </a:xfrm>
          <a:prstGeom prst="rect">
            <a:avLst/>
          </a:prstGeom>
        </p:spPr>
        <p:txBody>
          <a:bodyPr wrap="square">
            <a:spAutoFit/>
          </a:bodyPr>
          <a:lstStyle/>
          <a:p>
            <a:pPr algn="ctr">
              <a:buNone/>
            </a:pPr>
            <a:r>
              <a:rPr lang="en-US" sz="2400" dirty="0" smtClean="0">
                <a:latin typeface="Amanda" panose="02000000000000000000" pitchFamily="50" charset="0"/>
              </a:rPr>
              <a:t>This year I will be using a Behavior Chart in our classroom. This is a quick and easy visual representation of the students’ behavior. Each day every child will start out on green which means they are ready to learn. Throughout the day the children will be asked to move their magnet up if they are following our classroom rules or going above and beyond with their behavior. They can also be asked to move down if they are not following the rules. They will have a behavior calendar in their binders, please check this each night.  </a:t>
            </a:r>
          </a:p>
        </p:txBody>
      </p:sp>
      <p:pic>
        <p:nvPicPr>
          <p:cNvPr id="1026" name="Picture 2" descr="Image result for clip chart sea the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648"/>
            <a:ext cx="2233749" cy="2895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heel spokes="8"/>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0" y="914400"/>
            <a:ext cx="5257800" cy="4267200"/>
          </a:xfrm>
        </p:spPr>
        <p:txBody>
          <a:bodyPr>
            <a:normAutofit/>
          </a:bodyPr>
          <a:lstStyle/>
          <a:p>
            <a:pPr>
              <a:buNone/>
            </a:pPr>
            <a:endParaRPr lang="en-US" sz="2000" dirty="0" smtClean="0">
              <a:latin typeface="AbcPrint" pitchFamily="2" charset="0"/>
            </a:endParaRPr>
          </a:p>
          <a:p>
            <a:r>
              <a:rPr lang="en-US" sz="2000" dirty="0" smtClean="0">
                <a:latin typeface="Amanda" panose="02000000000000000000" pitchFamily="50" charset="0"/>
              </a:rPr>
              <a:t>The </a:t>
            </a:r>
            <a:r>
              <a:rPr lang="en-US" sz="2000" dirty="0" err="1" smtClean="0">
                <a:latin typeface="Amanda" panose="02000000000000000000" pitchFamily="50" charset="0"/>
              </a:rPr>
              <a:t>Letterlanders</a:t>
            </a:r>
            <a:r>
              <a:rPr lang="en-US" sz="2000" dirty="0" smtClean="0">
                <a:latin typeface="Amanda" panose="02000000000000000000" pitchFamily="50" charset="0"/>
              </a:rPr>
              <a:t> have followed us to first grade! As the characters have remained the same, the program has rigorously increased. </a:t>
            </a:r>
          </a:p>
          <a:p>
            <a:r>
              <a:rPr lang="en-US" sz="2000" dirty="0" smtClean="0">
                <a:latin typeface="Amanda" panose="02000000000000000000" pitchFamily="50" charset="0"/>
              </a:rPr>
              <a:t>We are continuing to segment words and learning blends, digraphs and </a:t>
            </a:r>
            <a:r>
              <a:rPr lang="en-US" sz="2000" dirty="0" err="1" smtClean="0">
                <a:latin typeface="Amanda" panose="02000000000000000000" pitchFamily="50" charset="0"/>
              </a:rPr>
              <a:t>trigraphs</a:t>
            </a:r>
            <a:r>
              <a:rPr lang="en-US" sz="2000" dirty="0" smtClean="0">
                <a:latin typeface="Amanda" panose="02000000000000000000" pitchFamily="50" charset="0"/>
              </a:rPr>
              <a:t>. </a:t>
            </a:r>
          </a:p>
          <a:p>
            <a:r>
              <a:rPr lang="en-US" sz="2000" dirty="0" smtClean="0">
                <a:latin typeface="Amanda" panose="02000000000000000000" pitchFamily="50" charset="0"/>
              </a:rPr>
              <a:t>We are constructing words and sentences while “live reading.”</a:t>
            </a:r>
          </a:p>
          <a:p>
            <a:r>
              <a:rPr lang="en-US" sz="2000" dirty="0" smtClean="0">
                <a:latin typeface="Amanda" panose="02000000000000000000" pitchFamily="50" charset="0"/>
              </a:rPr>
              <a:t>Our spelling words every week derive from the letter land program.  </a:t>
            </a:r>
          </a:p>
          <a:p>
            <a:pPr>
              <a:buNone/>
            </a:pPr>
            <a:endParaRPr lang="en-US" sz="2000" dirty="0" smtClean="0">
              <a:latin typeface="Comic Sans MS" pitchFamily="66" charset="0"/>
            </a:endParaRPr>
          </a:p>
          <a:p>
            <a:endParaRPr lang="en-US" dirty="0"/>
          </a:p>
        </p:txBody>
      </p:sp>
      <p:pic>
        <p:nvPicPr>
          <p:cNvPr id="34820" name="Picture 4" descr="https://encrypted-tbn0.gstatic.com/images?q=tbn:ANd9GcSV3_uJBnixNdkgPEdDpKNxI66DD_RZQbG-rm20gc2aqjTy-P99fQ"/>
          <p:cNvPicPr>
            <a:picLocks noChangeAspect="1" noChangeArrowheads="1"/>
          </p:cNvPicPr>
          <p:nvPr/>
        </p:nvPicPr>
        <p:blipFill>
          <a:blip r:embed="rId2" cstate="print"/>
          <a:srcRect/>
          <a:stretch>
            <a:fillRect/>
          </a:stretch>
        </p:blipFill>
        <p:spPr bwMode="auto">
          <a:xfrm>
            <a:off x="304800" y="1524000"/>
            <a:ext cx="2380482" cy="1948541"/>
          </a:xfrm>
          <a:prstGeom prst="rect">
            <a:avLst/>
          </a:prstGeom>
          <a:noFill/>
        </p:spPr>
      </p:pic>
      <p:pic>
        <p:nvPicPr>
          <p:cNvPr id="14345" name="Picture 9" descr="Letterland"/>
          <p:cNvPicPr>
            <a:picLocks noChangeAspect="1" noChangeArrowheads="1"/>
          </p:cNvPicPr>
          <p:nvPr/>
        </p:nvPicPr>
        <p:blipFill>
          <a:blip r:embed="rId3" cstate="print"/>
          <a:srcRect/>
          <a:stretch>
            <a:fillRect/>
          </a:stretch>
        </p:blipFill>
        <p:spPr bwMode="auto">
          <a:xfrm>
            <a:off x="4038600" y="4724400"/>
            <a:ext cx="3030524" cy="1903171"/>
          </a:xfrm>
          <a:prstGeom prst="rect">
            <a:avLst/>
          </a:prstGeom>
          <a:noFill/>
        </p:spPr>
      </p:pic>
      <p:pic>
        <p:nvPicPr>
          <p:cNvPr id="14347" name="Picture 11" descr="http://www.letterland.com/images/information/what-is-letterland/hat-livespell.jpg"/>
          <p:cNvPicPr>
            <a:picLocks noChangeAspect="1" noChangeArrowheads="1"/>
          </p:cNvPicPr>
          <p:nvPr/>
        </p:nvPicPr>
        <p:blipFill>
          <a:blip r:embed="rId4" cstate="print"/>
          <a:srcRect/>
          <a:stretch>
            <a:fillRect/>
          </a:stretch>
        </p:blipFill>
        <p:spPr bwMode="auto">
          <a:xfrm>
            <a:off x="457200" y="4191000"/>
            <a:ext cx="2452577" cy="2438400"/>
          </a:xfrm>
          <a:prstGeom prst="rect">
            <a:avLst/>
          </a:prstGeom>
          <a:noFill/>
        </p:spPr>
      </p:pic>
      <p:sp>
        <p:nvSpPr>
          <p:cNvPr id="13" name="Title 1"/>
          <p:cNvSpPr>
            <a:spLocks noGrp="1"/>
          </p:cNvSpPr>
          <p:nvPr>
            <p:ph type="title"/>
          </p:nvPr>
        </p:nvSpPr>
        <p:spPr>
          <a:xfrm>
            <a:off x="0" y="685800"/>
            <a:ext cx="8153400" cy="685800"/>
          </a:xfrm>
        </p:spPr>
        <p:txBody>
          <a:bodyPr>
            <a:noAutofit/>
          </a:bodyPr>
          <a:lstStyle/>
          <a:p>
            <a:pPr algn="ctr"/>
            <a:r>
              <a:rPr lang="en-US" sz="8000" dirty="0" smtClean="0">
                <a:latin typeface="Comic Sans MS" pitchFamily="66" charset="0"/>
              </a:rPr>
              <a:t/>
            </a:r>
            <a:br>
              <a:rPr lang="en-US" sz="8000" dirty="0" smtClean="0">
                <a:latin typeface="Comic Sans MS" pitchFamily="66" charset="0"/>
              </a:rPr>
            </a:br>
            <a:r>
              <a:rPr lang="en-US" sz="8000" dirty="0" smtClean="0">
                <a:latin typeface="Comic Sans MS" pitchFamily="66" charset="0"/>
              </a:rPr>
              <a:t/>
            </a:r>
            <a:br>
              <a:rPr lang="en-US" sz="8000" dirty="0" smtClean="0">
                <a:latin typeface="Comic Sans MS" pitchFamily="66" charset="0"/>
              </a:rPr>
            </a:br>
            <a:r>
              <a:rPr lang="en-US" sz="8000" dirty="0" smtClean="0">
                <a:latin typeface="Comic Sans MS" pitchFamily="66" charset="0"/>
              </a:rPr>
              <a:t/>
            </a:r>
            <a:br>
              <a:rPr lang="en-US" sz="8000" dirty="0" smtClean="0">
                <a:latin typeface="Comic Sans MS" pitchFamily="66" charset="0"/>
              </a:rPr>
            </a:br>
            <a:r>
              <a:rPr lang="en-US" sz="8000" dirty="0" smtClean="0">
                <a:latin typeface="Comic Sans MS" pitchFamily="66" charset="0"/>
              </a:rPr>
              <a:t/>
            </a:r>
            <a:br>
              <a:rPr lang="en-US" sz="8000" dirty="0" smtClean="0">
                <a:latin typeface="Comic Sans MS" pitchFamily="66" charset="0"/>
              </a:rPr>
            </a:br>
            <a:r>
              <a:rPr lang="en-US" sz="8000" dirty="0" smtClean="0">
                <a:latin typeface="Comic Sans MS" pitchFamily="66" charset="0"/>
              </a:rPr>
              <a:t/>
            </a:r>
            <a:br>
              <a:rPr lang="en-US" sz="8000" dirty="0" smtClean="0">
                <a:latin typeface="Comic Sans MS" pitchFamily="66" charset="0"/>
              </a:rPr>
            </a:br>
            <a:r>
              <a:rPr lang="en-US" sz="8000" dirty="0" smtClean="0">
                <a:latin typeface="Comic Sans MS" pitchFamily="66" charset="0"/>
              </a:rPr>
              <a:t/>
            </a:r>
            <a:br>
              <a:rPr lang="en-US" sz="8000" dirty="0" smtClean="0">
                <a:latin typeface="Comic Sans MS" pitchFamily="66" charset="0"/>
              </a:rPr>
            </a:br>
            <a:r>
              <a:rPr lang="en-US" sz="8000" dirty="0" err="1" smtClean="0">
                <a:latin typeface="KG I Want Crazy" panose="020B0506000000020004" pitchFamily="34" charset="0"/>
              </a:rPr>
              <a:t>Letterland</a:t>
            </a:r>
            <a:endParaRPr lang="en-US" sz="8000" dirty="0">
              <a:latin typeface="KG I Want Crazy" panose="020B0506000000020004" pitchFamily="34" charset="0"/>
            </a:endParaRPr>
          </a:p>
        </p:txBody>
      </p:sp>
    </p:spTree>
  </p:cSld>
  <p:clrMapOvr>
    <a:masterClrMapping/>
  </p:clrMapOvr>
  <p:transition spd="slow">
    <p:wheel spokes="8"/>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0"/>
            <a:ext cx="81534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66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KG I Want Crazy" panose="020B0506000000020004" pitchFamily="34" charset="0"/>
                <a:ea typeface="+mj-ea"/>
                <a:cs typeface="+mj-cs"/>
              </a:rPr>
              <a:t>Specials</a:t>
            </a:r>
            <a:r>
              <a:rPr kumimoji="0" lang="en-US" sz="38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KG I Want Crazy" panose="020B0506000000020004" pitchFamily="34" charset="0"/>
                <a:ea typeface="+mj-ea"/>
                <a:cs typeface="+mj-cs"/>
              </a:rPr>
              <a:t> </a:t>
            </a:r>
            <a:endParaRPr kumimoji="0" lang="en-US" sz="38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KG I Want Crazy" panose="020B0506000000020004" pitchFamily="34" charset="0"/>
              <a:ea typeface="+mj-ea"/>
              <a:cs typeface="+mj-cs"/>
            </a:endParaRPr>
          </a:p>
        </p:txBody>
      </p:sp>
      <p:sp>
        <p:nvSpPr>
          <p:cNvPr id="4" name="Rectangle 3"/>
          <p:cNvSpPr/>
          <p:nvPr/>
        </p:nvSpPr>
        <p:spPr>
          <a:xfrm>
            <a:off x="2438400" y="914400"/>
            <a:ext cx="4114800" cy="461665"/>
          </a:xfrm>
          <a:prstGeom prst="rect">
            <a:avLst/>
          </a:prstGeom>
        </p:spPr>
        <p:txBody>
          <a:bodyPr wrap="square">
            <a:spAutoFit/>
          </a:bodyPr>
          <a:lstStyle/>
          <a:p>
            <a:endParaRPr lang="en-US" sz="2400" dirty="0">
              <a:latin typeface="AbcPrint" pitchFamily="2" charset="0"/>
            </a:endParaRPr>
          </a:p>
        </p:txBody>
      </p:sp>
      <p:pic>
        <p:nvPicPr>
          <p:cNvPr id="40962" name="Picture 2" descr="http://3.bp.blogspot.com/-IPWAlg6xKoM/UDGLR3j_PbI/AAAAAAAAACY/Y7102HVpPXQ/s1600/specials+clipart.png"/>
          <p:cNvPicPr>
            <a:picLocks noChangeAspect="1" noChangeArrowheads="1"/>
          </p:cNvPicPr>
          <p:nvPr/>
        </p:nvPicPr>
        <p:blipFill>
          <a:blip r:embed="rId2" cstate="print"/>
          <a:srcRect/>
          <a:stretch>
            <a:fillRect/>
          </a:stretch>
        </p:blipFill>
        <p:spPr bwMode="auto">
          <a:xfrm>
            <a:off x="2552700" y="3717370"/>
            <a:ext cx="3048000" cy="2976562"/>
          </a:xfrm>
          <a:prstGeom prst="rect">
            <a:avLst/>
          </a:prstGeom>
          <a:noFill/>
        </p:spPr>
      </p:pic>
      <p:sp>
        <p:nvSpPr>
          <p:cNvPr id="6" name="TextBox 5"/>
          <p:cNvSpPr txBox="1"/>
          <p:nvPr/>
        </p:nvSpPr>
        <p:spPr>
          <a:xfrm>
            <a:off x="4267200" y="6509266"/>
            <a:ext cx="1600200" cy="369332"/>
          </a:xfrm>
          <a:prstGeom prst="rect">
            <a:avLst/>
          </a:prstGeom>
          <a:solidFill>
            <a:schemeClr val="bg1"/>
          </a:solidFill>
        </p:spPr>
        <p:txBody>
          <a:bodyPr wrap="square" rtlCol="0">
            <a:spAutoFit/>
          </a:bodyPr>
          <a:lstStyle/>
          <a:p>
            <a:endParaRPr lang="en-US" dirty="0">
              <a:solidFill>
                <a:schemeClr val="bg1"/>
              </a:solidFill>
            </a:endParaRPr>
          </a:p>
        </p:txBody>
      </p:sp>
      <p:sp>
        <p:nvSpPr>
          <p:cNvPr id="8" name="Rectangle 7"/>
          <p:cNvSpPr/>
          <p:nvPr/>
        </p:nvSpPr>
        <p:spPr>
          <a:xfrm>
            <a:off x="76200" y="1136303"/>
            <a:ext cx="7924800" cy="1938992"/>
          </a:xfrm>
          <a:prstGeom prst="rect">
            <a:avLst/>
          </a:prstGeom>
        </p:spPr>
        <p:txBody>
          <a:bodyPr wrap="square">
            <a:spAutoFit/>
          </a:bodyPr>
          <a:lstStyle/>
          <a:p>
            <a:pPr algn="ctr"/>
            <a:r>
              <a:rPr lang="en-US" sz="2400" dirty="0" smtClean="0">
                <a:latin typeface="Amanda" panose="02000000000000000000" pitchFamily="50" charset="0"/>
              </a:rPr>
              <a:t>We attend a daily special from 2:00-2:40!</a:t>
            </a:r>
            <a:endParaRPr lang="en-US" sz="2400" dirty="0">
              <a:latin typeface="Amanda" panose="02000000000000000000" pitchFamily="50" charset="0"/>
            </a:endParaRPr>
          </a:p>
          <a:p>
            <a:pPr algn="ctr"/>
            <a:r>
              <a:rPr lang="en-US" sz="2400" dirty="0" smtClean="0">
                <a:latin typeface="Amanda" panose="02000000000000000000" pitchFamily="50" charset="0"/>
              </a:rPr>
              <a:t>You can access our specials schedule on our class website under the tab “Class Schedule” as well as in your students binder. On this page you will find a list of our specials for the first quarter. This will be updated throughout the year. </a:t>
            </a:r>
          </a:p>
        </p:txBody>
      </p:sp>
    </p:spTree>
  </p:cSld>
  <p:clrMapOvr>
    <a:masterClrMapping/>
  </p:clrMapOvr>
  <p:transition spd="slow">
    <p:wheel spokes="8"/>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239000" cy="1143000"/>
          </a:xfrm>
        </p:spPr>
        <p:txBody>
          <a:bodyPr>
            <a:noAutofit/>
          </a:bodyPr>
          <a:lstStyle/>
          <a:p>
            <a:pPr algn="ctr"/>
            <a:r>
              <a:rPr lang="en-US" sz="8000" dirty="0" smtClean="0">
                <a:latin typeface="KG I Want Crazy" panose="020B0506000000020004" pitchFamily="34" charset="0"/>
              </a:rPr>
              <a:t>Writing</a:t>
            </a:r>
            <a:endParaRPr lang="en-US" sz="8000" dirty="0">
              <a:latin typeface="KG I Want Crazy" panose="020B0506000000020004" pitchFamily="34" charset="0"/>
            </a:endParaRPr>
          </a:p>
        </p:txBody>
      </p:sp>
      <p:sp>
        <p:nvSpPr>
          <p:cNvPr id="3" name="Content Placeholder 2"/>
          <p:cNvSpPr>
            <a:spLocks noGrp="1"/>
          </p:cNvSpPr>
          <p:nvPr>
            <p:ph idx="1"/>
          </p:nvPr>
        </p:nvSpPr>
        <p:spPr>
          <a:xfrm>
            <a:off x="304800" y="1676400"/>
            <a:ext cx="7239000" cy="4846320"/>
          </a:xfrm>
        </p:spPr>
        <p:txBody>
          <a:bodyPr/>
          <a:lstStyle/>
          <a:p>
            <a:r>
              <a:rPr lang="en-US" dirty="0" smtClean="0">
                <a:latin typeface="Amanda" panose="02000000000000000000" pitchFamily="50" charset="0"/>
              </a:rPr>
              <a:t>Narrative writing</a:t>
            </a:r>
          </a:p>
          <a:p>
            <a:r>
              <a:rPr lang="en-US" dirty="0" smtClean="0">
                <a:latin typeface="Amanda" panose="02000000000000000000" pitchFamily="50" charset="0"/>
              </a:rPr>
              <a:t>Small Moments</a:t>
            </a:r>
          </a:p>
          <a:p>
            <a:r>
              <a:rPr lang="en-US" dirty="0" smtClean="0">
                <a:latin typeface="Amanda" panose="02000000000000000000" pitchFamily="50" charset="0"/>
              </a:rPr>
              <a:t>Non-fiction writing</a:t>
            </a:r>
          </a:p>
          <a:p>
            <a:r>
              <a:rPr lang="en-US" dirty="0" smtClean="0">
                <a:latin typeface="Amanda" panose="02000000000000000000" pitchFamily="50" charset="0"/>
              </a:rPr>
              <a:t>“How to” writing</a:t>
            </a:r>
          </a:p>
          <a:p>
            <a:r>
              <a:rPr lang="en-US" dirty="0" smtClean="0">
                <a:latin typeface="Amanda" panose="02000000000000000000" pitchFamily="50" charset="0"/>
              </a:rPr>
              <a:t>Opinion writing</a:t>
            </a:r>
          </a:p>
          <a:p>
            <a:r>
              <a:rPr lang="en-US" dirty="0" smtClean="0">
                <a:latin typeface="Amanda" panose="02000000000000000000" pitchFamily="50" charset="0"/>
              </a:rPr>
              <a:t>Poetry</a:t>
            </a:r>
          </a:p>
          <a:p>
            <a:r>
              <a:rPr lang="en-US" dirty="0" smtClean="0">
                <a:latin typeface="Amanda" panose="02000000000000000000" pitchFamily="50" charset="0"/>
              </a:rPr>
              <a:t>Writing as a researcher</a:t>
            </a:r>
            <a:endParaRPr lang="en-US" i="1" dirty="0" smtClean="0">
              <a:latin typeface="Amanda" panose="02000000000000000000" pitchFamily="50" charset="0"/>
            </a:endParaRPr>
          </a:p>
          <a:p>
            <a:r>
              <a:rPr lang="en-US" dirty="0" smtClean="0">
                <a:latin typeface="Amanda" panose="02000000000000000000" pitchFamily="50" charset="0"/>
              </a:rPr>
              <a:t>Science and Social Studies Writing </a:t>
            </a:r>
          </a:p>
          <a:p>
            <a:endParaRPr lang="en-US" dirty="0" smtClean="0">
              <a:latin typeface="Comic Sans MS" pitchFamily="66" charset="0"/>
            </a:endParaRPr>
          </a:p>
        </p:txBody>
      </p:sp>
      <p:pic>
        <p:nvPicPr>
          <p:cNvPr id="31745" name="Picture 1" descr="C:\Documents and Settings\cbolding\Local Settings\Temporary Internet Files\Content.IE5\M1FCCD6H\MC900357981[1].wmf"/>
          <p:cNvPicPr>
            <a:picLocks noChangeAspect="1" noChangeArrowheads="1"/>
          </p:cNvPicPr>
          <p:nvPr/>
        </p:nvPicPr>
        <p:blipFill>
          <a:blip r:embed="rId2" cstate="print"/>
          <a:srcRect/>
          <a:stretch>
            <a:fillRect/>
          </a:stretch>
        </p:blipFill>
        <p:spPr bwMode="auto">
          <a:xfrm>
            <a:off x="5105400" y="1447800"/>
            <a:ext cx="2889008" cy="3065526"/>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7239000" cy="1143000"/>
          </a:xfrm>
        </p:spPr>
        <p:txBody>
          <a:bodyPr>
            <a:noAutofit/>
          </a:bodyPr>
          <a:lstStyle/>
          <a:p>
            <a:pPr algn="ctr"/>
            <a:r>
              <a:rPr lang="en-US" sz="8000" dirty="0" smtClean="0">
                <a:latin typeface="KG I Want Crazy" panose="020B0506000000020004" pitchFamily="34" charset="0"/>
              </a:rPr>
              <a:t>Math</a:t>
            </a:r>
            <a:endParaRPr lang="en-US" sz="8000" dirty="0">
              <a:latin typeface="KG I Want Crazy" panose="020B0506000000020004" pitchFamily="34" charset="0"/>
            </a:endParaRPr>
          </a:p>
        </p:txBody>
      </p:sp>
      <p:sp>
        <p:nvSpPr>
          <p:cNvPr id="3" name="Content Placeholder 2"/>
          <p:cNvSpPr>
            <a:spLocks noGrp="1"/>
          </p:cNvSpPr>
          <p:nvPr>
            <p:ph idx="1"/>
          </p:nvPr>
        </p:nvSpPr>
        <p:spPr>
          <a:xfrm>
            <a:off x="304800" y="1534803"/>
            <a:ext cx="7772400" cy="4846320"/>
          </a:xfrm>
        </p:spPr>
        <p:txBody>
          <a:bodyPr>
            <a:normAutofit/>
          </a:bodyPr>
          <a:lstStyle/>
          <a:p>
            <a:pPr>
              <a:buNone/>
            </a:pPr>
            <a:r>
              <a:rPr lang="en-US" sz="2800" b="1" dirty="0" smtClean="0">
                <a:latin typeface="Amanda" panose="02000000000000000000" pitchFamily="50" charset="0"/>
              </a:rPr>
              <a:t>Math Expressions</a:t>
            </a:r>
          </a:p>
          <a:p>
            <a:r>
              <a:rPr lang="en-US" sz="2400" dirty="0" smtClean="0">
                <a:latin typeface="Amanda" panose="02000000000000000000" pitchFamily="50" charset="0"/>
              </a:rPr>
              <a:t>Read, write and count to 150</a:t>
            </a:r>
          </a:p>
          <a:p>
            <a:r>
              <a:rPr lang="en-US" sz="2400" dirty="0" smtClean="0">
                <a:latin typeface="Amanda" panose="02000000000000000000" pitchFamily="50" charset="0"/>
              </a:rPr>
              <a:t>Comparing Numbers</a:t>
            </a:r>
          </a:p>
          <a:p>
            <a:r>
              <a:rPr lang="en-US" sz="2400" dirty="0" smtClean="0">
                <a:latin typeface="Amanda" panose="02000000000000000000" pitchFamily="50" charset="0"/>
              </a:rPr>
              <a:t>Addition</a:t>
            </a:r>
          </a:p>
          <a:p>
            <a:r>
              <a:rPr lang="en-US" sz="2400" dirty="0" smtClean="0">
                <a:latin typeface="Amanda" panose="02000000000000000000" pitchFamily="50" charset="0"/>
              </a:rPr>
              <a:t>Subtraction</a:t>
            </a:r>
          </a:p>
          <a:p>
            <a:r>
              <a:rPr lang="en-US" sz="2400" dirty="0" smtClean="0">
                <a:latin typeface="Amanda" panose="02000000000000000000" pitchFamily="50" charset="0"/>
              </a:rPr>
              <a:t>Place Value</a:t>
            </a:r>
          </a:p>
          <a:p>
            <a:r>
              <a:rPr lang="en-US" sz="2400" dirty="0" smtClean="0">
                <a:latin typeface="Amanda" panose="02000000000000000000" pitchFamily="50" charset="0"/>
              </a:rPr>
              <a:t>Time</a:t>
            </a:r>
          </a:p>
          <a:p>
            <a:r>
              <a:rPr lang="en-US" sz="2400" dirty="0" smtClean="0">
                <a:latin typeface="Amanda" panose="02000000000000000000" pitchFamily="50" charset="0"/>
              </a:rPr>
              <a:t>Shapes</a:t>
            </a:r>
          </a:p>
          <a:p>
            <a:r>
              <a:rPr lang="en-US" sz="2400" dirty="0" smtClean="0">
                <a:latin typeface="Amanda" panose="02000000000000000000" pitchFamily="50" charset="0"/>
              </a:rPr>
              <a:t>Money</a:t>
            </a:r>
          </a:p>
          <a:p>
            <a:r>
              <a:rPr lang="en-US" sz="2400" dirty="0" smtClean="0">
                <a:latin typeface="Amanda" panose="02000000000000000000" pitchFamily="50" charset="0"/>
              </a:rPr>
              <a:t>Data and Measurement</a:t>
            </a:r>
          </a:p>
          <a:p>
            <a:pPr>
              <a:buNone/>
            </a:pPr>
            <a:endParaRPr lang="en-US" dirty="0" smtClean="0">
              <a:latin typeface="Comic Sans MS" pitchFamily="66" charset="0"/>
            </a:endParaRPr>
          </a:p>
        </p:txBody>
      </p:sp>
      <p:pic>
        <p:nvPicPr>
          <p:cNvPr id="32769" name="Picture 1" descr="C:\Documents and Settings\cbolding\Local Settings\Temporary Internet Files\Content.IE5\M1FCCD6H\MC900290682[1].wmf"/>
          <p:cNvPicPr>
            <a:picLocks noChangeAspect="1" noChangeArrowheads="1"/>
          </p:cNvPicPr>
          <p:nvPr/>
        </p:nvPicPr>
        <p:blipFill>
          <a:blip r:embed="rId2" cstate="print"/>
          <a:srcRect/>
          <a:stretch>
            <a:fillRect/>
          </a:stretch>
        </p:blipFill>
        <p:spPr bwMode="auto">
          <a:xfrm>
            <a:off x="3505301" y="2628900"/>
            <a:ext cx="4533799" cy="3752223"/>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8" y="38100"/>
            <a:ext cx="7981022" cy="1143000"/>
          </a:xfrm>
        </p:spPr>
        <p:txBody>
          <a:bodyPr>
            <a:normAutofit/>
          </a:bodyPr>
          <a:lstStyle/>
          <a:p>
            <a:pPr algn="ctr"/>
            <a:r>
              <a:rPr lang="en-US" sz="4800" dirty="0" smtClean="0">
                <a:latin typeface="KG I Want Crazy" panose="020B0506000000020004" pitchFamily="34" charset="0"/>
              </a:rPr>
              <a:t>Science/Social Studies</a:t>
            </a:r>
            <a:endParaRPr lang="en-US" sz="4800" dirty="0">
              <a:latin typeface="KG I Want Crazy" panose="020B0506000000020004" pitchFamily="34" charset="0"/>
            </a:endParaRPr>
          </a:p>
        </p:txBody>
      </p:sp>
      <p:sp>
        <p:nvSpPr>
          <p:cNvPr id="3" name="Content Placeholder 2"/>
          <p:cNvSpPr>
            <a:spLocks noGrp="1"/>
          </p:cNvSpPr>
          <p:nvPr>
            <p:ph sz="half" idx="1"/>
          </p:nvPr>
        </p:nvSpPr>
        <p:spPr>
          <a:xfrm>
            <a:off x="177302" y="1162050"/>
            <a:ext cx="3520440" cy="4525963"/>
          </a:xfrm>
        </p:spPr>
        <p:txBody>
          <a:bodyPr>
            <a:normAutofit/>
          </a:bodyPr>
          <a:lstStyle/>
          <a:p>
            <a:pPr>
              <a:buNone/>
            </a:pPr>
            <a:r>
              <a:rPr lang="en-US" sz="3200" u="sng" dirty="0" smtClean="0">
                <a:latin typeface="Amanda" panose="02000000000000000000" pitchFamily="50" charset="0"/>
              </a:rPr>
              <a:t>Science</a:t>
            </a:r>
          </a:p>
          <a:p>
            <a:r>
              <a:rPr lang="en-US" sz="2400" dirty="0" smtClean="0">
                <a:latin typeface="Amanda" panose="02000000000000000000" pitchFamily="50" charset="0"/>
              </a:rPr>
              <a:t>Organisms</a:t>
            </a:r>
          </a:p>
          <a:p>
            <a:r>
              <a:rPr lang="en-US" sz="2400" dirty="0" smtClean="0">
                <a:latin typeface="Amanda" panose="02000000000000000000" pitchFamily="50" charset="0"/>
              </a:rPr>
              <a:t>Pebbles, sand and silt</a:t>
            </a:r>
          </a:p>
          <a:p>
            <a:r>
              <a:rPr lang="en-US" sz="2400" dirty="0" smtClean="0">
                <a:latin typeface="Amanda" panose="02000000000000000000" pitchFamily="50" charset="0"/>
              </a:rPr>
              <a:t>Sun, Moon and Stars</a:t>
            </a:r>
          </a:p>
          <a:p>
            <a:r>
              <a:rPr lang="en-US" sz="2400" dirty="0" smtClean="0">
                <a:latin typeface="Amanda" panose="02000000000000000000" pitchFamily="50" charset="0"/>
              </a:rPr>
              <a:t>Balance and Motion</a:t>
            </a:r>
          </a:p>
          <a:p>
            <a:endParaRPr lang="en-US" dirty="0"/>
          </a:p>
        </p:txBody>
      </p:sp>
      <p:sp>
        <p:nvSpPr>
          <p:cNvPr id="4" name="Content Placeholder 3"/>
          <p:cNvSpPr>
            <a:spLocks noGrp="1"/>
          </p:cNvSpPr>
          <p:nvPr>
            <p:ph sz="half" idx="2"/>
          </p:nvPr>
        </p:nvSpPr>
        <p:spPr>
          <a:xfrm>
            <a:off x="4191000" y="2743200"/>
            <a:ext cx="4630508" cy="4525963"/>
          </a:xfrm>
        </p:spPr>
        <p:txBody>
          <a:bodyPr>
            <a:normAutofit/>
          </a:bodyPr>
          <a:lstStyle/>
          <a:p>
            <a:pPr>
              <a:buNone/>
            </a:pPr>
            <a:r>
              <a:rPr lang="en-US" u="sng" dirty="0" smtClean="0">
                <a:latin typeface="Amanda" panose="02000000000000000000" pitchFamily="50" charset="0"/>
              </a:rPr>
              <a:t>Social Studies</a:t>
            </a:r>
          </a:p>
          <a:p>
            <a:r>
              <a:rPr lang="en-US" sz="2400" dirty="0" smtClean="0">
                <a:latin typeface="Amanda" panose="02000000000000000000" pitchFamily="50" charset="0"/>
              </a:rPr>
              <a:t>I am a citizen of many communities</a:t>
            </a:r>
          </a:p>
          <a:p>
            <a:r>
              <a:rPr lang="en-US" sz="2400" dirty="0" smtClean="0">
                <a:latin typeface="Amanda" panose="02000000000000000000" pitchFamily="50" charset="0"/>
              </a:rPr>
              <a:t>Our community celebrates</a:t>
            </a:r>
          </a:p>
          <a:p>
            <a:r>
              <a:rPr lang="en-US" sz="2400" dirty="0" smtClean="0">
                <a:latin typeface="Amanda" panose="02000000000000000000" pitchFamily="50" charset="0"/>
              </a:rPr>
              <a:t>Finding my way around my community</a:t>
            </a:r>
          </a:p>
          <a:p>
            <a:r>
              <a:rPr lang="en-US" sz="2400" dirty="0" smtClean="0">
                <a:latin typeface="Amanda" panose="02000000000000000000" pitchFamily="50" charset="0"/>
              </a:rPr>
              <a:t>We care for our community</a:t>
            </a:r>
          </a:p>
          <a:p>
            <a:endParaRPr lang="en-US" sz="2000" dirty="0"/>
          </a:p>
        </p:txBody>
      </p:sp>
      <p:pic>
        <p:nvPicPr>
          <p:cNvPr id="2049" name="Picture 1" descr="C:\Documents and Settings\cbolding\Local Settings\Temporary Internet Files\Content.IE5\8SBN3XL4\MC900351968[1].wmf"/>
          <p:cNvPicPr>
            <a:picLocks noChangeAspect="1" noChangeArrowheads="1"/>
          </p:cNvPicPr>
          <p:nvPr/>
        </p:nvPicPr>
        <p:blipFill>
          <a:blip r:embed="rId2" cstate="print"/>
          <a:srcRect/>
          <a:stretch>
            <a:fillRect/>
          </a:stretch>
        </p:blipFill>
        <p:spPr bwMode="auto">
          <a:xfrm>
            <a:off x="177302" y="3538321"/>
            <a:ext cx="3326950" cy="2418340"/>
          </a:xfrm>
          <a:prstGeom prst="rect">
            <a:avLst/>
          </a:prstGeom>
          <a:noFill/>
        </p:spPr>
      </p:pic>
      <p:pic>
        <p:nvPicPr>
          <p:cNvPr id="2050" name="Picture 2" descr="C:\Documents and Settings\cbolding\Local Settings\Temporary Internet Files\Content.IE5\F9P5T61Y\MC900088560[1].wmf"/>
          <p:cNvPicPr>
            <a:picLocks noChangeAspect="1" noChangeArrowheads="1"/>
          </p:cNvPicPr>
          <p:nvPr/>
        </p:nvPicPr>
        <p:blipFill>
          <a:blip r:embed="rId3" cstate="print"/>
          <a:srcRect/>
          <a:stretch>
            <a:fillRect/>
          </a:stretch>
        </p:blipFill>
        <p:spPr bwMode="auto">
          <a:xfrm>
            <a:off x="6358789" y="1159775"/>
            <a:ext cx="1806473" cy="2057400"/>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239000" cy="1143000"/>
          </a:xfrm>
        </p:spPr>
        <p:txBody>
          <a:bodyPr>
            <a:noAutofit/>
          </a:bodyPr>
          <a:lstStyle/>
          <a:p>
            <a:pPr algn="ctr"/>
            <a:r>
              <a:rPr lang="en-US" sz="8000" dirty="0" smtClean="0">
                <a:latin typeface="KG I Want Crazy" panose="020B0506000000020004" pitchFamily="34" charset="0"/>
              </a:rPr>
              <a:t>Snack</a:t>
            </a:r>
            <a:endParaRPr lang="en-US" sz="8000" dirty="0">
              <a:latin typeface="KG I Want Crazy" panose="020B0506000000020004" pitchFamily="34" charset="0"/>
            </a:endParaRPr>
          </a:p>
        </p:txBody>
      </p:sp>
      <p:sp>
        <p:nvSpPr>
          <p:cNvPr id="3" name="Content Placeholder 2"/>
          <p:cNvSpPr>
            <a:spLocks noGrp="1"/>
          </p:cNvSpPr>
          <p:nvPr>
            <p:ph idx="1"/>
          </p:nvPr>
        </p:nvSpPr>
        <p:spPr>
          <a:xfrm>
            <a:off x="-304800" y="2362200"/>
            <a:ext cx="8458200" cy="4846320"/>
          </a:xfrm>
        </p:spPr>
        <p:txBody>
          <a:bodyPr>
            <a:normAutofit/>
          </a:bodyPr>
          <a:lstStyle/>
          <a:p>
            <a:pPr algn="ctr">
              <a:buNone/>
            </a:pPr>
            <a:r>
              <a:rPr lang="en-US" sz="6000" dirty="0" smtClean="0">
                <a:latin typeface="Amanda" panose="02000000000000000000" pitchFamily="50" charset="0"/>
              </a:rPr>
              <a:t>Please send a healthy snack with your child daily. We will have an afternoon snack each day.</a:t>
            </a:r>
          </a:p>
        </p:txBody>
      </p:sp>
      <p:pic>
        <p:nvPicPr>
          <p:cNvPr id="4100" name="Picture 4" descr="http://images.clipartpanda.com/snack-clipart-lunch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74407">
            <a:off x="5562600" y="285750"/>
            <a:ext cx="2143125" cy="17430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heel spokes="8"/>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normAutofit/>
          </a:bodyPr>
          <a:lstStyle/>
          <a:p>
            <a:pPr algn="ctr"/>
            <a:r>
              <a:rPr lang="en-US" sz="7200" dirty="0" smtClean="0">
                <a:latin typeface="Blessings through Raindrops" panose="02000000000000000000" pitchFamily="2" charset="0"/>
              </a:rPr>
              <a:t>BYOD</a:t>
            </a:r>
            <a:endParaRPr lang="en-US" sz="7200" dirty="0"/>
          </a:p>
        </p:txBody>
      </p:sp>
      <p:pic>
        <p:nvPicPr>
          <p:cNvPr id="10" name="Picture 9"/>
          <p:cNvPicPr>
            <a:picLocks noChangeAspect="1"/>
          </p:cNvPicPr>
          <p:nvPr/>
        </p:nvPicPr>
        <p:blipFill rotWithShape="1">
          <a:blip r:embed="rId2"/>
          <a:srcRect l="29063" t="26924" r="12372" b="16346"/>
          <a:stretch/>
        </p:blipFill>
        <p:spPr>
          <a:xfrm>
            <a:off x="152400" y="1295400"/>
            <a:ext cx="7848600" cy="5257800"/>
          </a:xfrm>
          <a:prstGeom prst="rect">
            <a:avLst/>
          </a:prstGeom>
        </p:spPr>
      </p:pic>
    </p:spTree>
    <p:extLst>
      <p:ext uri="{BB962C8B-B14F-4D97-AF65-F5344CB8AC3E}">
        <p14:creationId xmlns:p14="http://schemas.microsoft.com/office/powerpoint/2010/main" val="1817570533"/>
      </p:ext>
    </p:extLst>
  </p:cSld>
  <p:clrMapOvr>
    <a:masterClrMapping/>
  </p:clrMapOvr>
  <p:transition spd="slow">
    <p:wheel spokes="8"/>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9283" t="26042" r="12152" b="14583"/>
          <a:stretch/>
        </p:blipFill>
        <p:spPr>
          <a:xfrm>
            <a:off x="0" y="1611630"/>
            <a:ext cx="8001000" cy="5017770"/>
          </a:xfrm>
          <a:prstGeom prst="rect">
            <a:avLst/>
          </a:prstGeom>
        </p:spPr>
      </p:pic>
      <p:sp>
        <p:nvSpPr>
          <p:cNvPr id="3" name="Title 1"/>
          <p:cNvSpPr txBox="1">
            <a:spLocks/>
          </p:cNvSpPr>
          <p:nvPr/>
        </p:nvSpPr>
        <p:spPr>
          <a:xfrm>
            <a:off x="457200" y="0"/>
            <a:ext cx="7239000" cy="1143000"/>
          </a:xfrm>
          <a:prstGeom prst="rect">
            <a:avLst/>
          </a:prstGeom>
        </p:spPr>
        <p:txBody>
          <a:bodyPr>
            <a:normAutofit lnSpcReduction="10000"/>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7200" dirty="0" smtClean="0">
                <a:latin typeface="Blessings through Raindrops" panose="02000000000000000000" pitchFamily="2" charset="0"/>
              </a:rPr>
              <a:t>BYOD</a:t>
            </a:r>
            <a:endParaRPr lang="en-US" sz="7200" dirty="0"/>
          </a:p>
        </p:txBody>
      </p:sp>
    </p:spTree>
    <p:extLst>
      <p:ext uri="{BB962C8B-B14F-4D97-AF65-F5344CB8AC3E}">
        <p14:creationId xmlns:p14="http://schemas.microsoft.com/office/powerpoint/2010/main" val="710013834"/>
      </p:ext>
    </p:extLst>
  </p:cSld>
  <p:clrMapOvr>
    <a:masterClrMapping/>
  </p:clrMapOvr>
  <p:transition spd="slow">
    <p:wheel spokes="8"/>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28477" t="26041" r="12958" b="15625"/>
          <a:stretch/>
        </p:blipFill>
        <p:spPr>
          <a:xfrm>
            <a:off x="0" y="1049740"/>
            <a:ext cx="8153400" cy="5791200"/>
          </a:xfrm>
          <a:prstGeom prst="rect">
            <a:avLst/>
          </a:prstGeom>
        </p:spPr>
      </p:pic>
      <p:sp>
        <p:nvSpPr>
          <p:cNvPr id="3" name="Title 1"/>
          <p:cNvSpPr txBox="1">
            <a:spLocks/>
          </p:cNvSpPr>
          <p:nvPr/>
        </p:nvSpPr>
        <p:spPr>
          <a:xfrm>
            <a:off x="457200" y="0"/>
            <a:ext cx="7239000" cy="1143000"/>
          </a:xfrm>
          <a:prstGeom prst="rect">
            <a:avLst/>
          </a:prstGeom>
        </p:spPr>
        <p:txBody>
          <a:bodyPr>
            <a:normAutofit lnSpcReduction="10000"/>
          </a:bodyPr>
          <a:lst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a:lstStyle>
          <a:p>
            <a:pPr algn="ctr"/>
            <a:r>
              <a:rPr lang="en-US" sz="7200" dirty="0" smtClean="0">
                <a:latin typeface="Blessings through Raindrops" panose="02000000000000000000" pitchFamily="2" charset="0"/>
              </a:rPr>
              <a:t>BYOD</a:t>
            </a:r>
            <a:endParaRPr lang="en-US" sz="7200" dirty="0"/>
          </a:p>
        </p:txBody>
      </p:sp>
    </p:spTree>
    <p:extLst>
      <p:ext uri="{BB962C8B-B14F-4D97-AF65-F5344CB8AC3E}">
        <p14:creationId xmlns:p14="http://schemas.microsoft.com/office/powerpoint/2010/main" val="3162116312"/>
      </p:ext>
    </p:extLst>
  </p:cSld>
  <p:clrMapOvr>
    <a:masterClrMapping/>
  </p:clrMapOvr>
  <p:transition spd="slow">
    <p:wheel spokes="8"/>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591" y="0"/>
            <a:ext cx="7239000" cy="1143000"/>
          </a:xfrm>
        </p:spPr>
        <p:txBody>
          <a:bodyPr/>
          <a:lstStyle/>
          <a:p>
            <a:pPr algn="ctr"/>
            <a:r>
              <a:rPr lang="en-US" sz="5400" dirty="0" smtClean="0">
                <a:latin typeface="Blessings through Raindrops" panose="02000000000000000000" pitchFamily="2" charset="0"/>
              </a:rPr>
              <a:t>Differentiation</a:t>
            </a:r>
            <a:r>
              <a:rPr lang="en-US" sz="4000" dirty="0" smtClean="0">
                <a:latin typeface="Blessings through Raindrops" panose="02000000000000000000" pitchFamily="2" charset="0"/>
              </a:rPr>
              <a:t> </a:t>
            </a:r>
            <a:endParaRPr lang="en-US" dirty="0"/>
          </a:p>
        </p:txBody>
      </p:sp>
      <p:sp>
        <p:nvSpPr>
          <p:cNvPr id="3" name="Content Placeholder 2"/>
          <p:cNvSpPr>
            <a:spLocks noGrp="1"/>
          </p:cNvSpPr>
          <p:nvPr>
            <p:ph idx="1"/>
          </p:nvPr>
        </p:nvSpPr>
        <p:spPr/>
        <p:txBody>
          <a:bodyPr/>
          <a:lstStyle/>
          <a:p>
            <a:pPr fontAlgn="base"/>
            <a:r>
              <a:rPr lang="en-US" sz="2800" dirty="0">
                <a:latin typeface="Amanda" panose="02000000000000000000" pitchFamily="50" charset="0"/>
              </a:rPr>
              <a:t>level of questioning</a:t>
            </a:r>
          </a:p>
          <a:p>
            <a:pPr fontAlgn="base"/>
            <a:r>
              <a:rPr lang="en-US" sz="2800" dirty="0">
                <a:latin typeface="Amanda" panose="02000000000000000000" pitchFamily="50" charset="0"/>
              </a:rPr>
              <a:t>groups made from entrance tickets or </a:t>
            </a:r>
            <a:r>
              <a:rPr lang="en-US" sz="2800" dirty="0" smtClean="0">
                <a:latin typeface="Amanda" panose="02000000000000000000" pitchFamily="50" charset="0"/>
              </a:rPr>
              <a:t>pretests</a:t>
            </a:r>
          </a:p>
          <a:p>
            <a:pPr fontAlgn="base"/>
            <a:r>
              <a:rPr lang="en-US" sz="2800" dirty="0" smtClean="0">
                <a:latin typeface="Amanda" panose="02000000000000000000" pitchFamily="50" charset="0"/>
              </a:rPr>
              <a:t>technology</a:t>
            </a:r>
            <a:endParaRPr lang="en-US" sz="2800" dirty="0">
              <a:latin typeface="Amanda" panose="02000000000000000000" pitchFamily="50" charset="0"/>
            </a:endParaRPr>
          </a:p>
          <a:p>
            <a:pPr fontAlgn="base"/>
            <a:r>
              <a:rPr lang="en-US" sz="2800" dirty="0">
                <a:latin typeface="Amanda" panose="02000000000000000000" pitchFamily="50" charset="0"/>
              </a:rPr>
              <a:t>remediation and enrichment groups</a:t>
            </a:r>
          </a:p>
          <a:p>
            <a:endParaRPr lang="en-US" dirty="0"/>
          </a:p>
        </p:txBody>
      </p:sp>
      <p:sp>
        <p:nvSpPr>
          <p:cNvPr id="4" name="AutoShape 2" descr="https://shswildcat.wikispaces.com/file/view/differentiated_instruction2.jpg/365186482/330x234/differentiated_instruction2.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shswildcat.wikispaces.com/file/view/differentiated_instruction2.jpg/365186482/330x234/differentiated_instruction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6" name="Picture 10" descr="http://www3.canisius.edu/~grandem/catholicconference/differentiated%20instruc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4354226"/>
            <a:ext cx="3736975" cy="25037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2914467"/>
      </p:ext>
    </p:extLst>
  </p:cSld>
  <p:clrMapOvr>
    <a:masterClrMapping/>
  </p:clrMapOvr>
  <p:transition spd="slow">
    <p:wheel spokes="8"/>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39000" cy="1143000"/>
          </a:xfrm>
        </p:spPr>
        <p:txBody>
          <a:bodyPr>
            <a:normAutofit/>
          </a:bodyPr>
          <a:lstStyle/>
          <a:p>
            <a:pPr algn="ctr"/>
            <a:r>
              <a:rPr lang="en-US" sz="6000" dirty="0" smtClean="0">
                <a:latin typeface="Blessings through Raindrops" panose="02000000000000000000" pitchFamily="2" charset="0"/>
              </a:rPr>
              <a:t>OCEAN binder</a:t>
            </a:r>
            <a:endParaRPr lang="en-US" sz="6000" dirty="0"/>
          </a:p>
        </p:txBody>
      </p:sp>
      <p:sp>
        <p:nvSpPr>
          <p:cNvPr id="6" name="TextBox 5"/>
          <p:cNvSpPr txBox="1"/>
          <p:nvPr/>
        </p:nvSpPr>
        <p:spPr>
          <a:xfrm>
            <a:off x="1143000" y="6248400"/>
            <a:ext cx="5486400" cy="369332"/>
          </a:xfrm>
          <a:prstGeom prst="rect">
            <a:avLst/>
          </a:prstGeom>
          <a:noFill/>
        </p:spPr>
        <p:txBody>
          <a:bodyPr wrap="square" rtlCol="0">
            <a:spAutoFit/>
          </a:bodyPr>
          <a:lstStyle/>
          <a:p>
            <a:r>
              <a:rPr lang="en-US" dirty="0" smtClean="0">
                <a:latin typeface="Amanda" panose="02000000000000000000" pitchFamily="50" charset="0"/>
              </a:rPr>
              <a:t>***Each Ocean Notebook has rules and procedures inside!</a:t>
            </a:r>
            <a:endParaRPr lang="en-US" dirty="0"/>
          </a:p>
        </p:txBody>
      </p:sp>
      <p:sp>
        <p:nvSpPr>
          <p:cNvPr id="3" name="AutoShape 2" descr="https://domino1.wcpss.net/mail/0/01829573.nsf/($Inbox)/89dd0637afb946fb923985a170f3f6af/Body/M2?OpenElement&amp;cid=378159801851128211253027&amp;OpenSoftDelete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2667" t="13333" r="4639" b="17778"/>
          <a:stretch/>
        </p:blipFill>
        <p:spPr>
          <a:xfrm>
            <a:off x="2095499" y="1364207"/>
            <a:ext cx="3581401" cy="4724400"/>
          </a:xfrm>
          <a:prstGeom prst="rect">
            <a:avLst/>
          </a:prstGeom>
        </p:spPr>
      </p:pic>
    </p:spTree>
    <p:extLst>
      <p:ext uri="{BB962C8B-B14F-4D97-AF65-F5344CB8AC3E}">
        <p14:creationId xmlns:p14="http://schemas.microsoft.com/office/powerpoint/2010/main" val="828478163"/>
      </p:ext>
    </p:extLst>
  </p:cSld>
  <p:clrMapOvr>
    <a:masterClrMapping/>
  </p:clrMapOvr>
  <p:transition spd="slow">
    <p:wheel spokes="8"/>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8153400" cy="594360"/>
          </a:xfrm>
        </p:spPr>
        <p:txBody>
          <a:bodyPr>
            <a:normAutofit/>
          </a:bodyPr>
          <a:lstStyle/>
          <a:p>
            <a:pPr algn="ctr"/>
            <a:r>
              <a:rPr lang="en-US" sz="3600" dirty="0" smtClean="0">
                <a:latin typeface="Blessings through Raindrops" panose="02000000000000000000" pitchFamily="2" charset="0"/>
              </a:rPr>
              <a:t>Instructional Tools/Resources</a:t>
            </a:r>
            <a:endParaRPr lang="en-US" sz="3600" dirty="0"/>
          </a:p>
        </p:txBody>
      </p:sp>
      <p:sp>
        <p:nvSpPr>
          <p:cNvPr id="3" name="Content Placeholder 2"/>
          <p:cNvSpPr>
            <a:spLocks noGrp="1"/>
          </p:cNvSpPr>
          <p:nvPr>
            <p:ph idx="1"/>
          </p:nvPr>
        </p:nvSpPr>
        <p:spPr>
          <a:xfrm>
            <a:off x="457200" y="1219200"/>
            <a:ext cx="7239000" cy="4846320"/>
          </a:xfrm>
        </p:spPr>
        <p:txBody>
          <a:bodyPr>
            <a:normAutofit fontScale="92500" lnSpcReduction="10000"/>
          </a:bodyPr>
          <a:lstStyle/>
          <a:p>
            <a:pPr fontAlgn="base"/>
            <a:r>
              <a:rPr lang="en-US" sz="3900" dirty="0">
                <a:latin typeface="Amanda" panose="02000000000000000000" pitchFamily="50" charset="0"/>
              </a:rPr>
              <a:t>Thinking Maps</a:t>
            </a:r>
          </a:p>
          <a:p>
            <a:pPr fontAlgn="base"/>
            <a:r>
              <a:rPr lang="en-US" sz="3900" dirty="0" smtClean="0">
                <a:latin typeface="Amanda" panose="02000000000000000000" pitchFamily="50" charset="0"/>
              </a:rPr>
              <a:t>Projection </a:t>
            </a:r>
            <a:r>
              <a:rPr lang="en-US" sz="3900" dirty="0">
                <a:latin typeface="Amanda" panose="02000000000000000000" pitchFamily="50" charset="0"/>
              </a:rPr>
              <a:t>TVs</a:t>
            </a:r>
          </a:p>
          <a:p>
            <a:pPr fontAlgn="base"/>
            <a:r>
              <a:rPr lang="en-US" sz="3900" dirty="0" smtClean="0">
                <a:latin typeface="Amanda" panose="02000000000000000000" pitchFamily="50" charset="0"/>
              </a:rPr>
              <a:t>Chromebooks</a:t>
            </a:r>
            <a:endParaRPr lang="en-US" sz="3900" dirty="0">
              <a:latin typeface="Amanda" panose="02000000000000000000" pitchFamily="50" charset="0"/>
            </a:endParaRPr>
          </a:p>
          <a:p>
            <a:pPr fontAlgn="base"/>
            <a:r>
              <a:rPr lang="en-US" sz="3900" dirty="0">
                <a:latin typeface="Amanda" panose="02000000000000000000" pitchFamily="50" charset="0"/>
              </a:rPr>
              <a:t>iPads</a:t>
            </a:r>
          </a:p>
          <a:p>
            <a:pPr fontAlgn="base"/>
            <a:r>
              <a:rPr lang="en-US" sz="3900" dirty="0">
                <a:latin typeface="Amanda" panose="02000000000000000000" pitchFamily="50" charset="0"/>
              </a:rPr>
              <a:t>Authentic </a:t>
            </a:r>
            <a:r>
              <a:rPr lang="en-US" sz="3900" dirty="0" smtClean="0">
                <a:latin typeface="Amanda" panose="02000000000000000000" pitchFamily="50" charset="0"/>
              </a:rPr>
              <a:t>tasks</a:t>
            </a:r>
            <a:endParaRPr lang="en-US" sz="3900" dirty="0">
              <a:latin typeface="Amanda" panose="02000000000000000000" pitchFamily="50" charset="0"/>
            </a:endParaRPr>
          </a:p>
          <a:p>
            <a:pPr fontAlgn="base"/>
            <a:r>
              <a:rPr lang="en-US" sz="3900" dirty="0" smtClean="0">
                <a:latin typeface="Amanda" panose="02000000000000000000" pitchFamily="50" charset="0"/>
              </a:rPr>
              <a:t>Big Universe</a:t>
            </a:r>
          </a:p>
          <a:p>
            <a:pPr fontAlgn="base"/>
            <a:r>
              <a:rPr lang="en-US" sz="3900" dirty="0" smtClean="0">
                <a:latin typeface="Amanda" panose="02000000000000000000" pitchFamily="50" charset="0"/>
              </a:rPr>
              <a:t>Pebble Go</a:t>
            </a:r>
          </a:p>
          <a:p>
            <a:pPr fontAlgn="base"/>
            <a:r>
              <a:rPr lang="en-US" sz="3900" dirty="0" smtClean="0">
                <a:latin typeface="Amanda" panose="02000000000000000000" pitchFamily="50" charset="0"/>
              </a:rPr>
              <a:t>Freckle </a:t>
            </a:r>
            <a:endParaRPr lang="en-US" sz="3900" dirty="0">
              <a:latin typeface="Amanda" panose="02000000000000000000" pitchFamily="50" charset="0"/>
            </a:endParaRPr>
          </a:p>
          <a:p>
            <a:pPr marL="0" indent="0" fontAlgn="base">
              <a:buNone/>
            </a:pPr>
            <a:endParaRPr lang="en-US" sz="3900" dirty="0">
              <a:latin typeface="Amanda" panose="02000000000000000000" pitchFamily="50" charset="0"/>
            </a:endParaRPr>
          </a:p>
          <a:p>
            <a:endParaRPr lang="en-US" dirty="0"/>
          </a:p>
        </p:txBody>
      </p:sp>
      <p:pic>
        <p:nvPicPr>
          <p:cNvPr id="5122" name="Picture 2" descr="http://hornetpd.wikispaces.com/file/view/internet_www_graphic__the_world_connected_to_a_laptop_computer_with_wireless_technology_0521-1004-3015-4807_SMU.jpg/241466151/internet_www_graphic__the_world_connected_to_a_laptop_computer_with_wireless_technology_0521-1004-3015-4807_SM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949395"/>
            <a:ext cx="2881931" cy="3486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015374"/>
      </p:ext>
    </p:extLst>
  </p:cSld>
  <p:clrMapOvr>
    <a:masterClrMapping/>
  </p:clrMapOvr>
  <p:transition spd="slow">
    <p:wheel spokes="8"/>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2.bp.blogspot.com/-ybw9FE48G0I/UE76ebuLzSI/AAAAAAAAAcM/TWRRMFNhpyo/s1600/parent-teacher-student-conferenc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5896" y="4465637"/>
            <a:ext cx="2477504" cy="24304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0" y="0"/>
            <a:ext cx="8153400" cy="990600"/>
          </a:xfrm>
        </p:spPr>
        <p:txBody>
          <a:bodyPr>
            <a:normAutofit fontScale="90000"/>
          </a:bodyPr>
          <a:lstStyle/>
          <a:p>
            <a:pPr algn="ctr"/>
            <a:r>
              <a:rPr lang="en-US" sz="6600" dirty="0">
                <a:latin typeface="KG I Want Crazy" panose="020B0506000000020004" pitchFamily="34" charset="0"/>
              </a:rPr>
              <a:t>Communication</a:t>
            </a:r>
          </a:p>
        </p:txBody>
      </p:sp>
      <p:sp>
        <p:nvSpPr>
          <p:cNvPr id="3" name="Content Placeholder 2"/>
          <p:cNvSpPr>
            <a:spLocks noGrp="1"/>
          </p:cNvSpPr>
          <p:nvPr>
            <p:ph idx="1"/>
          </p:nvPr>
        </p:nvSpPr>
        <p:spPr>
          <a:xfrm>
            <a:off x="152400" y="990600"/>
            <a:ext cx="8001000" cy="5715000"/>
          </a:xfrm>
        </p:spPr>
        <p:txBody>
          <a:bodyPr>
            <a:normAutofit fontScale="62500" lnSpcReduction="20000"/>
          </a:bodyPr>
          <a:lstStyle/>
          <a:p>
            <a:pPr marL="0" indent="0">
              <a:buNone/>
            </a:pPr>
            <a:r>
              <a:rPr lang="en-US" sz="2800" dirty="0" smtClean="0">
                <a:latin typeface="Amanda" panose="02000000000000000000" pitchFamily="50" charset="0"/>
              </a:rPr>
              <a:t>I </a:t>
            </a:r>
            <a:r>
              <a:rPr lang="en-US" sz="2800" dirty="0">
                <a:latin typeface="Amanda" panose="02000000000000000000" pitchFamily="50" charset="0"/>
              </a:rPr>
              <a:t>look forward to working closely with you, as partners, in your child’s education. If at anytime, you have questions or concerns, please let me know.  The following are some of the ways that we can communicate on a regular basis throughout the year</a:t>
            </a:r>
            <a:r>
              <a:rPr lang="en-US" sz="2800" dirty="0" smtClean="0">
                <a:latin typeface="Amanda" panose="02000000000000000000" pitchFamily="50" charset="0"/>
              </a:rPr>
              <a:t>:</a:t>
            </a:r>
          </a:p>
          <a:p>
            <a:pPr marL="0" indent="0">
              <a:buNone/>
            </a:pPr>
            <a:r>
              <a:rPr lang="en-US" sz="2800" dirty="0">
                <a:latin typeface="Amanda" panose="02000000000000000000" pitchFamily="50" charset="0"/>
              </a:rPr>
              <a:t/>
            </a:r>
            <a:br>
              <a:rPr lang="en-US" sz="2800" dirty="0">
                <a:latin typeface="Amanda" panose="02000000000000000000" pitchFamily="50" charset="0"/>
              </a:rPr>
            </a:br>
            <a:r>
              <a:rPr lang="en-US" sz="2800" dirty="0" smtClean="0">
                <a:latin typeface="Amanda" panose="02000000000000000000" pitchFamily="50" charset="0"/>
              </a:rPr>
              <a:t>Homework and Friday </a:t>
            </a:r>
            <a:r>
              <a:rPr lang="en-US" sz="2800" dirty="0">
                <a:latin typeface="Amanda" panose="02000000000000000000" pitchFamily="50" charset="0"/>
              </a:rPr>
              <a:t>Folder- Look over the papers and let me know of any concerns. </a:t>
            </a:r>
            <a:endParaRPr lang="en-US" sz="2800" dirty="0" smtClean="0">
              <a:latin typeface="Amanda" panose="02000000000000000000" pitchFamily="50" charset="0"/>
            </a:endParaRPr>
          </a:p>
          <a:p>
            <a:pPr marL="0" indent="0">
              <a:buNone/>
            </a:pPr>
            <a:r>
              <a:rPr lang="en-US" sz="2800" dirty="0" smtClean="0">
                <a:latin typeface="Amanda" panose="02000000000000000000" pitchFamily="50" charset="0"/>
              </a:rPr>
              <a:t> </a:t>
            </a:r>
            <a:r>
              <a:rPr lang="en-US" sz="2800" dirty="0">
                <a:latin typeface="Amanda" panose="02000000000000000000" pitchFamily="50" charset="0"/>
              </a:rPr>
              <a:t/>
            </a:r>
            <a:br>
              <a:rPr lang="en-US" sz="2800" dirty="0">
                <a:latin typeface="Amanda" panose="02000000000000000000" pitchFamily="50" charset="0"/>
              </a:rPr>
            </a:br>
            <a:r>
              <a:rPr lang="en-US" sz="2800" dirty="0" smtClean="0">
                <a:latin typeface="Amanda" panose="02000000000000000000" pitchFamily="50" charset="0"/>
              </a:rPr>
              <a:t>Classroom News: </a:t>
            </a:r>
            <a:r>
              <a:rPr lang="en-US" sz="2800" dirty="0">
                <a:latin typeface="Amanda" panose="02000000000000000000" pitchFamily="50" charset="0"/>
              </a:rPr>
              <a:t>See what we have been working on at school, mark your calendar for upcoming events, and look for important announcements. </a:t>
            </a:r>
            <a:endParaRPr lang="en-US" sz="2800" dirty="0" smtClean="0">
              <a:latin typeface="Amanda" panose="02000000000000000000" pitchFamily="50" charset="0"/>
            </a:endParaRPr>
          </a:p>
          <a:p>
            <a:pPr marL="0" indent="0">
              <a:buNone/>
            </a:pPr>
            <a:r>
              <a:rPr lang="en-US" sz="2800" dirty="0">
                <a:latin typeface="Amanda" panose="02000000000000000000" pitchFamily="50" charset="0"/>
              </a:rPr>
              <a:t/>
            </a:r>
            <a:br>
              <a:rPr lang="en-US" sz="2800" dirty="0">
                <a:latin typeface="Amanda" panose="02000000000000000000" pitchFamily="50" charset="0"/>
              </a:rPr>
            </a:br>
            <a:r>
              <a:rPr lang="en-US" sz="2800" dirty="0">
                <a:latin typeface="Amanda" panose="02000000000000000000" pitchFamily="50" charset="0"/>
              </a:rPr>
              <a:t>Class Website:  Look over the resources, homework, and web links for our class. </a:t>
            </a:r>
          </a:p>
          <a:p>
            <a:pPr marL="0" indent="0">
              <a:buNone/>
            </a:pPr>
            <a:r>
              <a:rPr lang="en-US" sz="2800" dirty="0">
                <a:latin typeface="Amanda" panose="02000000000000000000" pitchFamily="50" charset="0"/>
              </a:rPr>
              <a:t/>
            </a:r>
            <a:br>
              <a:rPr lang="en-US" sz="2800" dirty="0">
                <a:latin typeface="Amanda" panose="02000000000000000000" pitchFamily="50" charset="0"/>
              </a:rPr>
            </a:br>
            <a:r>
              <a:rPr lang="en-US" sz="2800" dirty="0">
                <a:latin typeface="Amanda" panose="02000000000000000000" pitchFamily="50" charset="0"/>
              </a:rPr>
              <a:t>Phone- Call or leave a message for me </a:t>
            </a:r>
            <a:r>
              <a:rPr lang="en-US" sz="2800" dirty="0" smtClean="0">
                <a:latin typeface="Amanda" panose="02000000000000000000" pitchFamily="50" charset="0"/>
              </a:rPr>
              <a:t>(919</a:t>
            </a:r>
            <a:r>
              <a:rPr lang="en-US" sz="2800" dirty="0">
                <a:latin typeface="Amanda" panose="02000000000000000000" pitchFamily="50" charset="0"/>
              </a:rPr>
              <a:t>) </a:t>
            </a:r>
            <a:r>
              <a:rPr lang="en-US" sz="2800" dirty="0" smtClean="0">
                <a:latin typeface="Amanda" panose="02000000000000000000" pitchFamily="50" charset="0"/>
              </a:rPr>
              <a:t>460-3400</a:t>
            </a:r>
          </a:p>
          <a:p>
            <a:pPr marL="0" indent="0">
              <a:buNone/>
            </a:pPr>
            <a:r>
              <a:rPr lang="en-US" sz="2800" dirty="0">
                <a:latin typeface="Amanda" panose="02000000000000000000" pitchFamily="50" charset="0"/>
              </a:rPr>
              <a:t/>
            </a:r>
            <a:br>
              <a:rPr lang="en-US" sz="2800" dirty="0">
                <a:latin typeface="Amanda" panose="02000000000000000000" pitchFamily="50" charset="0"/>
              </a:rPr>
            </a:br>
            <a:r>
              <a:rPr lang="en-US" sz="2800" dirty="0" smtClean="0">
                <a:latin typeface="Amanda" panose="02000000000000000000" pitchFamily="50" charset="0"/>
              </a:rPr>
              <a:t>Email-I </a:t>
            </a:r>
            <a:r>
              <a:rPr lang="en-US" sz="2800" dirty="0">
                <a:latin typeface="Amanda" panose="02000000000000000000" pitchFamily="50" charset="0"/>
              </a:rPr>
              <a:t>will respond within 24 hours.  </a:t>
            </a:r>
            <a:endParaRPr lang="en-US" sz="2800" dirty="0" smtClean="0">
              <a:latin typeface="Amanda" panose="02000000000000000000" pitchFamily="50" charset="0"/>
            </a:endParaRPr>
          </a:p>
          <a:p>
            <a:pPr marL="0" indent="0">
              <a:buNone/>
            </a:pPr>
            <a:r>
              <a:rPr lang="en-US" sz="2800" dirty="0" smtClean="0">
                <a:latin typeface="Amanda" panose="02000000000000000000" pitchFamily="50" charset="0"/>
              </a:rPr>
              <a:t>You </a:t>
            </a:r>
            <a:r>
              <a:rPr lang="en-US" sz="2800" dirty="0">
                <a:latin typeface="Amanda" panose="02000000000000000000" pitchFamily="50" charset="0"/>
              </a:rPr>
              <a:t>can e-mail me </a:t>
            </a:r>
            <a:r>
              <a:rPr lang="en-US" sz="2800" dirty="0" smtClean="0">
                <a:latin typeface="Amanda" panose="02000000000000000000" pitchFamily="50" charset="0"/>
              </a:rPr>
              <a:t>at</a:t>
            </a:r>
          </a:p>
          <a:p>
            <a:pPr marL="0" indent="0">
              <a:buNone/>
            </a:pPr>
            <a:r>
              <a:rPr lang="en-US" sz="2800" dirty="0" smtClean="0">
                <a:solidFill>
                  <a:srgbClr val="0070C0"/>
                </a:solidFill>
                <a:latin typeface="KG I Want Crazy" panose="020B0506000000020004" pitchFamily="34" charset="0"/>
              </a:rPr>
              <a:t>jlburke@wcpss.net</a:t>
            </a:r>
            <a:endParaRPr lang="en-US" sz="2800" dirty="0" smtClean="0">
              <a:solidFill>
                <a:srgbClr val="0070C0"/>
              </a:solidFill>
              <a:latin typeface="Amanda" panose="02000000000000000000" pitchFamily="50" charset="0"/>
            </a:endParaRPr>
          </a:p>
          <a:p>
            <a:pPr marL="0" indent="0">
              <a:buNone/>
            </a:pPr>
            <a:endParaRPr lang="en-US" sz="2800" dirty="0">
              <a:latin typeface="Amanda" panose="02000000000000000000" pitchFamily="50" charset="0"/>
            </a:endParaRPr>
          </a:p>
          <a:p>
            <a:pPr marL="0" indent="0">
              <a:buNone/>
            </a:pPr>
            <a:r>
              <a:rPr lang="en-US" sz="2800" dirty="0" smtClean="0">
                <a:latin typeface="Amanda" panose="02000000000000000000" pitchFamily="50" charset="0"/>
              </a:rPr>
              <a:t>Remind- This is the most reliable way to reach me. If you </a:t>
            </a:r>
          </a:p>
          <a:p>
            <a:pPr marL="0" indent="0">
              <a:buNone/>
            </a:pPr>
            <a:r>
              <a:rPr lang="en-US" sz="2800" dirty="0">
                <a:latin typeface="Amanda" panose="02000000000000000000" pitchFamily="50" charset="0"/>
              </a:rPr>
              <a:t>a</a:t>
            </a:r>
            <a:r>
              <a:rPr lang="en-US" sz="2800" dirty="0" smtClean="0">
                <a:latin typeface="Amanda" panose="02000000000000000000" pitchFamily="50" charset="0"/>
              </a:rPr>
              <a:t>re not connected to Remind please let me know,</a:t>
            </a:r>
            <a:endParaRPr lang="en-US" dirty="0">
              <a:latin typeface="Amanda" panose="02000000000000000000" pitchFamily="50" charset="0"/>
            </a:endParaRPr>
          </a:p>
        </p:txBody>
      </p:sp>
    </p:spTree>
    <p:extLst>
      <p:ext uri="{BB962C8B-B14F-4D97-AF65-F5344CB8AC3E}">
        <p14:creationId xmlns:p14="http://schemas.microsoft.com/office/powerpoint/2010/main" val="1744388421"/>
      </p:ext>
    </p:extLst>
  </p:cSld>
  <p:clrMapOvr>
    <a:masterClrMapping/>
  </p:clrMapOvr>
  <p:transition spd="slow">
    <p:wheel spokes="8"/>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28600" y="1571563"/>
            <a:ext cx="7505700" cy="4322136"/>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lang="en-US" sz="3200" dirty="0" smtClean="0">
                <a:latin typeface="Amanda" panose="02000000000000000000" pitchFamily="50" charset="0"/>
              </a:rPr>
              <a:t>At your seat, you will find the policy and procedures for Wake County and online you will find the policy and procedures for MES. </a:t>
            </a:r>
            <a:endParaRPr kumimoji="0" lang="en-US" sz="3200" b="0" i="0" u="none" strike="noStrike" kern="1200" cap="none" spc="0" normalizeH="0" noProof="0" dirty="0" smtClean="0">
              <a:ln>
                <a:noFill/>
              </a:ln>
              <a:solidFill>
                <a:schemeClr val="tx1"/>
              </a:solidFill>
              <a:effectLst/>
              <a:uLnTx/>
              <a:uFillTx/>
              <a:latin typeface="Amanda" panose="02000000000000000000" pitchFamily="50" charset="0"/>
            </a:endParaRPr>
          </a:p>
          <a:p>
            <a:pPr marL="274320" marR="0" lvl="0" indent="-274320" algn="l" defTabSz="914400" rtl="0" eaLnBrk="1" fontAlgn="auto" latinLnBrk="0" hangingPunct="1">
              <a:lnSpc>
                <a:spcPct val="100000"/>
              </a:lnSpc>
              <a:spcBef>
                <a:spcPts val="600"/>
              </a:spcBef>
              <a:spcAft>
                <a:spcPts val="0"/>
              </a:spcAft>
              <a:buClr>
                <a:schemeClr val="tx2"/>
              </a:buClr>
              <a:buSzPct val="73000"/>
              <a:buFont typeface="Wingdings 2"/>
              <a:buChar char=""/>
              <a:tabLst/>
              <a:defRPr/>
            </a:pPr>
            <a:r>
              <a:rPr lang="en-US" sz="3200" baseline="0" dirty="0" smtClean="0">
                <a:latin typeface="Amanda" panose="02000000000000000000" pitchFamily="50" charset="0"/>
              </a:rPr>
              <a:t>Please</a:t>
            </a:r>
            <a:r>
              <a:rPr lang="en-US" sz="3200" dirty="0" smtClean="0">
                <a:latin typeface="Amanda" panose="02000000000000000000" pitchFamily="50" charset="0"/>
              </a:rPr>
              <a:t> take the time to read all of the policies and procedures. Most of which were discussed in our presentation tonight!</a:t>
            </a:r>
            <a:endParaRPr kumimoji="0" lang="en-US" sz="3200" b="0" i="0" u="none" strike="noStrike" kern="1200" cap="none" spc="0" normalizeH="0" baseline="0" noProof="0" dirty="0">
              <a:ln>
                <a:noFill/>
              </a:ln>
              <a:solidFill>
                <a:schemeClr val="tx1"/>
              </a:solidFill>
              <a:effectLst/>
              <a:uLnTx/>
              <a:uFillTx/>
              <a:latin typeface="Amanda" panose="02000000000000000000" pitchFamily="50" charset="0"/>
            </a:endParaRPr>
          </a:p>
        </p:txBody>
      </p:sp>
      <p:sp>
        <p:nvSpPr>
          <p:cNvPr id="5" name="Title 1"/>
          <p:cNvSpPr txBox="1">
            <a:spLocks/>
          </p:cNvSpPr>
          <p:nvPr/>
        </p:nvSpPr>
        <p:spPr>
          <a:xfrm>
            <a:off x="0" y="-381000"/>
            <a:ext cx="8153400" cy="1600200"/>
          </a:xfrm>
          <a:prstGeom prst="rect">
            <a:avLst/>
          </a:prstGeom>
        </p:spPr>
        <p:txBody>
          <a:bodyPr vert="horz" lIns="45720" tIns="0" rIns="45720" bIns="0" anchor="b" anchorCtr="0">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400" b="1" i="0" u="none" strike="noStrike" kern="1200" cap="all" spc="0" normalizeH="0" baseline="0" noProof="0" dirty="0" smtClean="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KG I Want Crazy" panose="020B0506000000020004" pitchFamily="34" charset="0"/>
                <a:ea typeface="+mj-ea"/>
                <a:cs typeface="+mj-cs"/>
              </a:rPr>
              <a:t>Policy and Procedures</a:t>
            </a:r>
            <a:endParaRPr kumimoji="0" lang="en-US" sz="5400" b="1" i="0" u="none" strike="noStrike" kern="1200" cap="all" spc="0" normalizeH="0" baseline="0" noProof="0" dirty="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uLnTx/>
              <a:uFillTx/>
              <a:latin typeface="KG I Want Crazy" panose="020B0506000000020004" pitchFamily="34" charset="0"/>
              <a:ea typeface="+mj-ea"/>
              <a:cs typeface="+mj-cs"/>
            </a:endParaRPr>
          </a:p>
        </p:txBody>
      </p:sp>
      <p:pic>
        <p:nvPicPr>
          <p:cNvPr id="8194" name="Picture 2" descr="http://www.cobblearning.net/brindleandkurilecsbusyowls/files/2014/08/Rules-qxltm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0" y="4933949"/>
            <a:ext cx="5715000" cy="19240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heel spokes="8"/>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286000"/>
            <a:ext cx="7239000" cy="1143000"/>
          </a:xfrm>
        </p:spPr>
        <p:txBody>
          <a:bodyPr>
            <a:normAutofit fontScale="90000"/>
          </a:bodyPr>
          <a:lstStyle/>
          <a:p>
            <a:pPr algn="ctr"/>
            <a:r>
              <a:rPr lang="en-US" sz="5300" dirty="0" smtClean="0">
                <a:latin typeface="KG I Want Crazy" panose="020B0506000000020004" pitchFamily="34" charset="0"/>
              </a:rPr>
              <a:t>Thank you for coming!</a:t>
            </a:r>
            <a:br>
              <a:rPr lang="en-US" sz="5300" dirty="0" smtClean="0">
                <a:latin typeface="KG I Want Crazy" panose="020B0506000000020004" pitchFamily="34" charset="0"/>
              </a:rPr>
            </a:br>
            <a:r>
              <a:rPr lang="en-US" sz="5300" dirty="0" smtClean="0">
                <a:latin typeface="KG I Want Crazy" panose="020B0506000000020004" pitchFamily="34" charset="0"/>
              </a:rPr>
              <a:t/>
            </a:r>
            <a:br>
              <a:rPr lang="en-US" sz="5300" dirty="0" smtClean="0">
                <a:latin typeface="KG I Want Crazy" panose="020B0506000000020004" pitchFamily="34" charset="0"/>
              </a:rPr>
            </a:br>
            <a:r>
              <a:rPr lang="en-US" sz="5300" dirty="0" smtClean="0">
                <a:latin typeface="KG I Want Crazy" panose="020B0506000000020004" pitchFamily="34" charset="0"/>
              </a:rPr>
              <a:t>Any Questions?</a:t>
            </a:r>
            <a:r>
              <a:rPr lang="en-US" dirty="0" smtClean="0"/>
              <a:t/>
            </a:r>
            <a:br>
              <a:rPr lang="en-US" dirty="0" smtClean="0"/>
            </a:br>
            <a:endParaRPr lang="en-US" dirty="0"/>
          </a:p>
        </p:txBody>
      </p:sp>
      <p:pic>
        <p:nvPicPr>
          <p:cNvPr id="6146" name="Picture 2" descr="http://us.cdn2.123rf.com/168nwm/stuartphoto/stuartphoto1406/stuartphoto140601132/28844856-questions-answers-sticky-note-papers-showing-asking-and-finding-ou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3429000"/>
            <a:ext cx="3454223" cy="29813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wheel spokes="8"/>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smileyme.com/school_supplies/teacher_student_folders/folders_paper_storage_school_student_folders_economy.gif"/>
          <p:cNvPicPr>
            <a:picLocks noChangeAspect="1" noChangeArrowheads="1"/>
          </p:cNvPicPr>
          <p:nvPr/>
        </p:nvPicPr>
        <p:blipFill>
          <a:blip r:embed="rId2" cstate="print"/>
          <a:srcRect/>
          <a:stretch>
            <a:fillRect/>
          </a:stretch>
        </p:blipFill>
        <p:spPr bwMode="auto">
          <a:xfrm>
            <a:off x="5943600" y="2743200"/>
            <a:ext cx="2186970" cy="2095501"/>
          </a:xfrm>
          <a:prstGeom prst="rect">
            <a:avLst/>
          </a:prstGeom>
          <a:noFill/>
        </p:spPr>
      </p:pic>
      <p:sp>
        <p:nvSpPr>
          <p:cNvPr id="2" name="Title 1"/>
          <p:cNvSpPr>
            <a:spLocks noGrp="1"/>
          </p:cNvSpPr>
          <p:nvPr>
            <p:ph type="title"/>
          </p:nvPr>
        </p:nvSpPr>
        <p:spPr>
          <a:xfrm>
            <a:off x="457200" y="304800"/>
            <a:ext cx="7239000" cy="1143000"/>
          </a:xfrm>
        </p:spPr>
        <p:txBody>
          <a:bodyPr>
            <a:normAutofit/>
          </a:bodyPr>
          <a:lstStyle/>
          <a:p>
            <a:pPr algn="ctr"/>
            <a:r>
              <a:rPr lang="en-US" sz="7200" dirty="0" smtClean="0">
                <a:latin typeface="Blessings through Raindrops" panose="02000000000000000000" pitchFamily="2" charset="0"/>
              </a:rPr>
              <a:t>Folders</a:t>
            </a:r>
            <a:endParaRPr lang="en-US" sz="7200" dirty="0">
              <a:latin typeface="Blessings through Raindrops" panose="02000000000000000000" pitchFamily="2" charset="0"/>
            </a:endParaRPr>
          </a:p>
        </p:txBody>
      </p:sp>
      <p:sp>
        <p:nvSpPr>
          <p:cNvPr id="3" name="Content Placeholder 2"/>
          <p:cNvSpPr>
            <a:spLocks noGrp="1"/>
          </p:cNvSpPr>
          <p:nvPr>
            <p:ph idx="1"/>
          </p:nvPr>
        </p:nvSpPr>
        <p:spPr>
          <a:xfrm>
            <a:off x="533400" y="1524000"/>
            <a:ext cx="7239000" cy="5029200"/>
          </a:xfrm>
        </p:spPr>
        <p:txBody>
          <a:bodyPr>
            <a:normAutofit fontScale="92500" lnSpcReduction="20000"/>
          </a:bodyPr>
          <a:lstStyle/>
          <a:p>
            <a:pPr fontAlgn="auto">
              <a:spcAft>
                <a:spcPts val="0"/>
              </a:spcAft>
              <a:buFont typeface="Arial" pitchFamily="34" charset="0"/>
              <a:buChar char="•"/>
              <a:defRPr/>
            </a:pPr>
            <a:r>
              <a:rPr lang="en-US" sz="3200" dirty="0">
                <a:latin typeface="Amanda" panose="02000000000000000000" pitchFamily="50" charset="0"/>
              </a:rPr>
              <a:t>Homework Folders:</a:t>
            </a:r>
          </a:p>
          <a:p>
            <a:pPr lvl="1" fontAlgn="auto">
              <a:spcAft>
                <a:spcPts val="0"/>
              </a:spcAft>
              <a:buFont typeface="Arial" pitchFamily="34" charset="0"/>
              <a:buChar char="•"/>
              <a:defRPr/>
            </a:pPr>
            <a:r>
              <a:rPr lang="en-US" sz="3200" dirty="0" smtClean="0">
                <a:solidFill>
                  <a:schemeClr val="tx1"/>
                </a:solidFill>
                <a:latin typeface="Amanda" panose="02000000000000000000" pitchFamily="50" charset="0"/>
              </a:rPr>
              <a:t>Kept in Ocean Notebook</a:t>
            </a:r>
            <a:endParaRPr lang="en-US" sz="3200" dirty="0">
              <a:solidFill>
                <a:schemeClr val="tx1"/>
              </a:solidFill>
              <a:latin typeface="Amanda" panose="02000000000000000000" pitchFamily="50" charset="0"/>
            </a:endParaRPr>
          </a:p>
          <a:p>
            <a:pPr lvl="1" fontAlgn="auto">
              <a:spcAft>
                <a:spcPts val="0"/>
              </a:spcAft>
              <a:buFont typeface="Arial" pitchFamily="34" charset="0"/>
              <a:buChar char="•"/>
              <a:defRPr/>
            </a:pPr>
            <a:r>
              <a:rPr lang="en-US" sz="3200" dirty="0" smtClean="0">
                <a:solidFill>
                  <a:schemeClr val="tx1"/>
                </a:solidFill>
                <a:latin typeface="Amanda" panose="02000000000000000000" pitchFamily="50" charset="0"/>
              </a:rPr>
              <a:t>Homework should be done daily</a:t>
            </a:r>
          </a:p>
          <a:p>
            <a:pPr lvl="1" fontAlgn="auto">
              <a:spcAft>
                <a:spcPts val="0"/>
              </a:spcAft>
              <a:buFont typeface="Arial" pitchFamily="34" charset="0"/>
              <a:buChar char="•"/>
              <a:defRPr/>
            </a:pPr>
            <a:r>
              <a:rPr lang="en-US" sz="3200" dirty="0" smtClean="0">
                <a:solidFill>
                  <a:schemeClr val="tx1"/>
                </a:solidFill>
                <a:latin typeface="Amanda" panose="02000000000000000000" pitchFamily="50" charset="0"/>
              </a:rPr>
              <a:t>Homework </a:t>
            </a:r>
            <a:r>
              <a:rPr lang="en-US" sz="3200" dirty="0">
                <a:solidFill>
                  <a:schemeClr val="tx1"/>
                </a:solidFill>
                <a:latin typeface="Amanda" panose="02000000000000000000" pitchFamily="50" charset="0"/>
              </a:rPr>
              <a:t>packet is due back </a:t>
            </a:r>
            <a:endParaRPr lang="en-US" sz="3200" dirty="0" smtClean="0">
              <a:solidFill>
                <a:schemeClr val="tx1"/>
              </a:solidFill>
              <a:latin typeface="Amanda" panose="02000000000000000000" pitchFamily="50" charset="0"/>
            </a:endParaRPr>
          </a:p>
          <a:p>
            <a:pPr marL="292608" lvl="1" indent="0" fontAlgn="auto">
              <a:spcAft>
                <a:spcPts val="0"/>
              </a:spcAft>
              <a:buNone/>
              <a:defRPr/>
            </a:pPr>
            <a:r>
              <a:rPr lang="en-US" sz="3200" dirty="0" smtClean="0">
                <a:solidFill>
                  <a:schemeClr val="tx1"/>
                </a:solidFill>
                <a:latin typeface="Amanda" panose="02000000000000000000" pitchFamily="50" charset="0"/>
              </a:rPr>
              <a:t> and checked on Friday</a:t>
            </a:r>
            <a:endParaRPr lang="en-US" sz="3200" dirty="0" smtClean="0">
              <a:latin typeface="Amanda" panose="02000000000000000000" pitchFamily="50" charset="0"/>
            </a:endParaRPr>
          </a:p>
          <a:p>
            <a:pPr fontAlgn="auto">
              <a:spcAft>
                <a:spcPts val="0"/>
              </a:spcAft>
              <a:buFont typeface="Arial" pitchFamily="34" charset="0"/>
              <a:buChar char="•"/>
              <a:defRPr/>
            </a:pPr>
            <a:r>
              <a:rPr lang="en-US" sz="3200" dirty="0" smtClean="0">
                <a:latin typeface="Amanda" panose="02000000000000000000" pitchFamily="50" charset="0"/>
              </a:rPr>
              <a:t>Friday Folders:</a:t>
            </a:r>
          </a:p>
          <a:p>
            <a:pPr lvl="1" fontAlgn="auto">
              <a:spcAft>
                <a:spcPts val="0"/>
              </a:spcAft>
              <a:buFont typeface="Arial" pitchFamily="34" charset="0"/>
              <a:buChar char="•"/>
              <a:defRPr/>
            </a:pPr>
            <a:r>
              <a:rPr lang="en-US" sz="3200" dirty="0" smtClean="0">
                <a:solidFill>
                  <a:schemeClr val="tx1"/>
                </a:solidFill>
                <a:latin typeface="Amanda" panose="02000000000000000000" pitchFamily="50" charset="0"/>
              </a:rPr>
              <a:t>Completed work is sent home in homework folder</a:t>
            </a:r>
          </a:p>
          <a:p>
            <a:pPr lvl="1" fontAlgn="auto">
              <a:spcAft>
                <a:spcPts val="0"/>
              </a:spcAft>
              <a:buFont typeface="Arial" pitchFamily="34" charset="0"/>
              <a:buChar char="•"/>
              <a:defRPr/>
            </a:pPr>
            <a:r>
              <a:rPr lang="en-US" sz="3200" dirty="0" smtClean="0">
                <a:solidFill>
                  <a:schemeClr val="tx1"/>
                </a:solidFill>
                <a:latin typeface="Amanda" panose="02000000000000000000" pitchFamily="50" charset="0"/>
              </a:rPr>
              <a:t>The work to be kept at home is on the side labeled “Papers to Review and Keep at Home”</a:t>
            </a:r>
          </a:p>
          <a:p>
            <a:pPr lvl="1" fontAlgn="auto">
              <a:spcAft>
                <a:spcPts val="0"/>
              </a:spcAft>
              <a:buFont typeface="Arial" pitchFamily="34" charset="0"/>
              <a:buChar char="•"/>
              <a:defRPr/>
            </a:pPr>
            <a:r>
              <a:rPr lang="en-US" sz="3200" dirty="0" smtClean="0">
                <a:solidFill>
                  <a:schemeClr val="tx1"/>
                </a:solidFill>
                <a:latin typeface="Amanda" panose="02000000000000000000" pitchFamily="50" charset="0"/>
              </a:rPr>
              <a:t>Keep completed work at home</a:t>
            </a:r>
          </a:p>
          <a:p>
            <a:endParaRPr lang="en-US" dirty="0"/>
          </a:p>
        </p:txBody>
      </p:sp>
    </p:spTree>
  </p:cSld>
  <p:clrMapOvr>
    <a:masterClrMapping/>
  </p:clrMapOvr>
  <p:transition spd="slow">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1143000"/>
          </a:xfrm>
        </p:spPr>
        <p:txBody>
          <a:bodyPr>
            <a:noAutofit/>
          </a:bodyPr>
          <a:lstStyle/>
          <a:p>
            <a:pPr algn="ctr"/>
            <a:r>
              <a:rPr lang="en-US" sz="8000" dirty="0" smtClean="0">
                <a:latin typeface="KG I Want Crazy" panose="020B0506000000020004" pitchFamily="34" charset="0"/>
              </a:rPr>
              <a:t>Homework</a:t>
            </a:r>
            <a:endParaRPr lang="en-US" sz="8000" dirty="0">
              <a:latin typeface="KG I Want Crazy" panose="020B0506000000020004" pitchFamily="34" charset="0"/>
            </a:endParaRPr>
          </a:p>
        </p:txBody>
      </p:sp>
      <p:sp>
        <p:nvSpPr>
          <p:cNvPr id="4" name="Rectangle 3"/>
          <p:cNvSpPr/>
          <p:nvPr/>
        </p:nvSpPr>
        <p:spPr>
          <a:xfrm>
            <a:off x="0" y="1447800"/>
            <a:ext cx="8153400" cy="3046988"/>
          </a:xfrm>
          <a:prstGeom prst="rect">
            <a:avLst/>
          </a:prstGeom>
        </p:spPr>
        <p:txBody>
          <a:bodyPr wrap="square">
            <a:spAutoFit/>
          </a:bodyPr>
          <a:lstStyle/>
          <a:p>
            <a:pPr algn="ctr"/>
            <a:r>
              <a:rPr lang="en-US" sz="2400" dirty="0" smtClean="0">
                <a:latin typeface="Amanda" panose="02000000000000000000" pitchFamily="50" charset="0"/>
              </a:rPr>
              <a:t>Homework packets are sent home at the beginning of the week. Homework is to be done nightly and is checked every Friday for completion. Homework will be consistently formatted each week.</a:t>
            </a:r>
          </a:p>
          <a:p>
            <a:pPr algn="ctr"/>
            <a:r>
              <a:rPr lang="en-US" sz="2400" dirty="0" smtClean="0">
                <a:latin typeface="Amanda" panose="02000000000000000000" pitchFamily="50" charset="0"/>
              </a:rPr>
              <a:t>Reading with your child every night is essential to their success. </a:t>
            </a:r>
          </a:p>
          <a:p>
            <a:pPr algn="ctr"/>
            <a:r>
              <a:rPr lang="en-US" sz="2400" dirty="0">
                <a:latin typeface="Amanda" panose="02000000000000000000" pitchFamily="50" charset="0"/>
              </a:rPr>
              <a:t>I use homework as part of the student’s work habits grade. Therefore, work </a:t>
            </a:r>
            <a:r>
              <a:rPr lang="en-US" sz="2400" dirty="0" smtClean="0">
                <a:latin typeface="Amanda" panose="02000000000000000000" pitchFamily="50" charset="0"/>
              </a:rPr>
              <a:t>habit </a:t>
            </a:r>
            <a:r>
              <a:rPr lang="en-US" sz="2400" dirty="0">
                <a:latin typeface="Amanda" panose="02000000000000000000" pitchFamily="50" charset="0"/>
              </a:rPr>
              <a:t>grades may be affected by missed assignments. All homework should be completed in pencil unless otherwise indicated.</a:t>
            </a:r>
          </a:p>
        </p:txBody>
      </p:sp>
      <p:pic>
        <p:nvPicPr>
          <p:cNvPr id="12290" name="Picture 2" descr="https://www.glastonburyus.org/staff/AziaR/PublishingImages/school_clipart_boy_writting_1156372780.gif"/>
          <p:cNvPicPr>
            <a:picLocks noChangeAspect="1" noChangeArrowheads="1"/>
          </p:cNvPicPr>
          <p:nvPr/>
        </p:nvPicPr>
        <p:blipFill>
          <a:blip r:embed="rId2" cstate="print"/>
          <a:srcRect/>
          <a:stretch>
            <a:fillRect/>
          </a:stretch>
        </p:blipFill>
        <p:spPr bwMode="auto">
          <a:xfrm>
            <a:off x="2971800" y="4974581"/>
            <a:ext cx="2330461" cy="1864369"/>
          </a:xfrm>
          <a:prstGeom prst="rect">
            <a:avLst/>
          </a:prstGeom>
          <a:noFill/>
        </p:spPr>
      </p:pic>
    </p:spTree>
  </p:cSld>
  <p:clrMapOvr>
    <a:masterClrMapping/>
  </p:clrMapOvr>
  <p:transition spd="slow">
    <p:wheel spokes="8"/>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lipartbest.com/cliparts/dc8/oLR/dc8oLRMpi.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93081">
            <a:off x="5623248" y="4671530"/>
            <a:ext cx="1958700" cy="216444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0"/>
            <a:ext cx="7239000" cy="1143000"/>
          </a:xfrm>
        </p:spPr>
        <p:txBody>
          <a:bodyPr>
            <a:normAutofit/>
          </a:bodyPr>
          <a:lstStyle/>
          <a:p>
            <a:pPr algn="ctr"/>
            <a:r>
              <a:rPr lang="en-US" sz="7200" dirty="0" smtClean="0">
                <a:latin typeface="KG I Want Crazy" panose="020B0506000000020004" pitchFamily="34" charset="0"/>
              </a:rPr>
              <a:t>Field Trips</a:t>
            </a:r>
            <a:endParaRPr lang="en-US" sz="7200" dirty="0">
              <a:latin typeface="KG I Want Crazy" panose="020B0506000000020004" pitchFamily="34" charset="0"/>
            </a:endParaRPr>
          </a:p>
        </p:txBody>
      </p:sp>
      <p:sp>
        <p:nvSpPr>
          <p:cNvPr id="4" name="Rectangle 3"/>
          <p:cNvSpPr/>
          <p:nvPr/>
        </p:nvSpPr>
        <p:spPr>
          <a:xfrm>
            <a:off x="0" y="1027113"/>
            <a:ext cx="8077200" cy="4339650"/>
          </a:xfrm>
          <a:prstGeom prst="rect">
            <a:avLst/>
          </a:prstGeom>
        </p:spPr>
        <p:txBody>
          <a:bodyPr wrap="square">
            <a:spAutoFit/>
          </a:bodyPr>
          <a:lstStyle/>
          <a:p>
            <a:pPr algn="ctr"/>
            <a:endParaRPr lang="en-US" sz="2400" dirty="0">
              <a:latin typeface="Amanda" panose="02000000000000000000" pitchFamily="50" charset="0"/>
            </a:endParaRPr>
          </a:p>
          <a:p>
            <a:r>
              <a:rPr lang="en-US" sz="2800" dirty="0" smtClean="0">
                <a:latin typeface="Amanda" panose="02000000000000000000" pitchFamily="50" charset="0"/>
              </a:rPr>
              <a:t>Chaperones </a:t>
            </a:r>
            <a:r>
              <a:rPr lang="en-US" sz="2800" dirty="0">
                <a:latin typeface="Amanda" panose="02000000000000000000" pitchFamily="50" charset="0"/>
              </a:rPr>
              <a:t>will be needed to assist on these </a:t>
            </a:r>
            <a:r>
              <a:rPr lang="en-US" sz="2800" dirty="0" smtClean="0">
                <a:latin typeface="Amanda" panose="02000000000000000000" pitchFamily="50" charset="0"/>
              </a:rPr>
              <a:t>trips. Permission </a:t>
            </a:r>
            <a:r>
              <a:rPr lang="en-US" sz="2800" dirty="0">
                <a:latin typeface="Amanda" panose="02000000000000000000" pitchFamily="50" charset="0"/>
              </a:rPr>
              <a:t>forms will inform you of any fees, lunch arrangements, and destinations. </a:t>
            </a:r>
            <a:r>
              <a:rPr lang="en-US" sz="2800" dirty="0" smtClean="0">
                <a:latin typeface="Amanda" panose="02000000000000000000" pitchFamily="50" charset="0"/>
              </a:rPr>
              <a:t>You will receive this information prior to our field trips. We ask that paperwork is returned ASAP. In </a:t>
            </a:r>
            <a:r>
              <a:rPr lang="en-US" sz="2800" dirty="0">
                <a:latin typeface="Amanda" panose="02000000000000000000" pitchFamily="50" charset="0"/>
              </a:rPr>
              <a:t>order to chaperone a field trip you </a:t>
            </a:r>
            <a:r>
              <a:rPr lang="en-US" sz="2800" b="1" dirty="0">
                <a:latin typeface="Amanda" panose="02000000000000000000" pitchFamily="50" charset="0"/>
              </a:rPr>
              <a:t>must </a:t>
            </a:r>
            <a:r>
              <a:rPr lang="en-US" sz="2800" dirty="0">
                <a:latin typeface="Amanda" panose="02000000000000000000" pitchFamily="50" charset="0"/>
              </a:rPr>
              <a:t>be cleared through the county. Please register </a:t>
            </a:r>
            <a:r>
              <a:rPr lang="en-US" sz="2800" dirty="0" smtClean="0">
                <a:latin typeface="Amanda" panose="02000000000000000000" pitchFamily="50" charset="0"/>
              </a:rPr>
              <a:t>ASAP</a:t>
            </a:r>
            <a:r>
              <a:rPr lang="en-US" sz="2800" dirty="0">
                <a:latin typeface="Amanda" panose="02000000000000000000" pitchFamily="50" charset="0"/>
              </a:rPr>
              <a:t> </a:t>
            </a:r>
            <a:r>
              <a:rPr lang="en-US" sz="2800" dirty="0" smtClean="0">
                <a:latin typeface="Amanda" panose="02000000000000000000" pitchFamily="50" charset="0"/>
              </a:rPr>
              <a:t>so that you can attend these fun events this year! You MUST register as a </a:t>
            </a:r>
          </a:p>
          <a:p>
            <a:r>
              <a:rPr lang="en-US" sz="2800" dirty="0" smtClean="0">
                <a:latin typeface="Amanda" panose="02000000000000000000" pitchFamily="50" charset="0"/>
              </a:rPr>
              <a:t>volunteer before OCTOBER.	</a:t>
            </a:r>
            <a:r>
              <a:rPr lang="en-US" sz="2400" dirty="0" smtClean="0">
                <a:latin typeface="Amanda" panose="02000000000000000000" pitchFamily="50" charset="0"/>
              </a:rPr>
              <a:t>	</a:t>
            </a:r>
          </a:p>
        </p:txBody>
      </p:sp>
      <p:sp>
        <p:nvSpPr>
          <p:cNvPr id="17412" name="AutoShape 4" descr="data:image/jpeg;base64,/9j/4AAQSkZJRgABAQAAAQABAAD/2wBDAAkGBwgHBgkIBwgKCgkLDRYPDQwMDRsUFRAWIB0iIiAdHx8kKDQsJCYxJx8fLT0tMTU3Ojo6Iys/RD84QzQ5Ojf/2wBDAQoKCg0MDRoPDxo3JR8lNzc3Nzc3Nzc3Nzc3Nzc3Nzc3Nzc3Nzc3Nzc3Nzc3Nzc3Nzc3Nzc3Nzc3Nzc3Nzc3Nzf/wAARCACXAK0DASIAAhEBAxEB/8QAHAAAAgMBAQEBAAAAAAAAAAAABQYABAcDAQII/8QASBAAAQMDAgIHBQQHBAkFAQAAAQIDBAAFEQYhEjEHE0FRYXGBFCIykaEVcrHRIzNCQ1KCwSRikuEWJTREU1Rjc5MmZHSD8LL/xAAaAQADAQEBAQAAAAAAAAAAAAAAAgMBBAUG/8QALREAAgIBAwIFBAICAwAAAAAAAQIAAxEEITESEyIyQVFhBXGR8BRCgdGxweH/2gAMAwEAAhEDEQA/ANxqUg3HpQhM3OXbrXZbtc5EV3qXFxmk9SlYO4K+LbHiKEzekPUzqV+yWW2wDn3DOm8auXahA7/HsrCQI61u/lGZqZOxrzO1YfM1Pq2Wrif1O3HSVbs22CnhxnsW57w+vrQme2bgCLlPus9J/ZkzFBJ2x8KcDtNKbFEuuiub0xNyuOpLHbAs3C7Qo5QcKDj6QQfLOaWJ3S3pKMVJjSZU9xIyUw4yl9meZwPrWVsWy3xuH2eBGbKTlJ4OIg/eVk/WrY22AAHcOVIbh6CXX6c39mjfI6YHnUE2vS81Z4sAy3UtDGe0bmg0rpC1zLWoMotFvbzthCnFjbxOD8hQmpSm4zoX6fWOTmdVXnVbzhdkapmcZJPCy2hCRvyxg0Vh621ZDKR9oRJraQAUy43vEfeQRv6Ggtc3nmmU8TzqGx3rIFL3GlDo6AOI/wALpQdSkC5WNZPaqFISvbyXw7+FMMDpA09LyHJTkNYAKky2ijh/m+E+hrD3r/bW1cCZHXLPJDKSsn5V3iO3i44+ztPzME4C5GGgfHfc+mabusN2nJZRpRw3/c/RcaZGlt9ZEkNPo/iaWFD6V34hWDW7QespshL70mJa8cnGEFTuO7JwR86d7Rp7VlplMus6tVNjJAS5FnMcYKc74WCCDjbOPnWjUJ7zidFHlOZodSlxd+l29HFdmbchOTgtTTkjfBwtKfDYE+tCbz0nWa2xlOJbddWCRg4A8N8nOezGT5VQWKeDMWp24EealZfaOmi0PrbReLdPtqHFcKZK2uJknxPMfI1pkd5uQw28w4hxpxIUhaDlKgdwQe0U8QjBwZ0qVKlEySpUqUQmX3rQF9tjjsvRt2ylx1TrtungLQtSt1ELxnOSTv8APspHl6mjw5PsOsNPSrTM4sdc0n3SO042yPEcVfog1mnT5Z/tDRJmpwHbe+l4bZKkH3VDntzB7fh8aUqDzLV6iyvymJjUduelbtjnRrmlP7ttYS6nzST4c8iqjrqGnQ0+FsOqOA2+ktqPkFYz6V96K0Ra71pGDOeEiJcFqcKZTDhSvAWQDjlyGKvzLFq63xiyXYWpoJxmPMbCF48CT4955bVI1D0ncmtbHiEoVXlTI0RHHJdDae8mqSnbWh0MOquWlpuf1UpCno6iDuBxbgfL1rvIReo0YSBDj3eEr/eLc5xjGe1O5pTXOgatWH6f/YOkattzWzIef8QnhHzP5VZgr1Hd20u260oZYWfdfkOYSRjORyz5jIoY4NN3JSgsCHI3BBHVEHtB7M1ctUS82Fal2K4tOsL3Uy8k8B257dviMZoYAL4efmc7PqG3U5HxDUXRN+mH/WN9DSf2kRkAenEcAee9GY/RzppgJducgvqG5W++pZ9eHA+tLKl6nme9NvxZQrctxmkpwO4EY/rVd60wEDrrnIdk8P7yZIJ/HHj865+i0+Z/xJ/x7W8w/Jj9GvOgLKnq4bkZ0g54YxTv4+5kmu6ukhhIItNkfUD+8Wjqk+vFg/IGs3XerHbkYjqa23CY7fP5bVQXq5TrqWrfAcdWr4eJWVE/dGaYabO+5m9ulPO/4mkydc6hkD9F7JFGc7JLhx9MfWhUu8XV8KVOvEpaDnKesDaU/wCHH1NL9vset75wr6pNtYO/G8OrJHgDlX4Cme2dFsQKDl9uUm4r/wCGkltA+pJ+nlVVoAmi+pfIufvF1d4t6XMNyEvvLOyWMuLWfTOeVWWLPqO9fpIFrEBs7CRP91WO9KNz/StChQbDYVezwIsaM8tOQ0yjieWB4bqOM8+zNF0lSkgqQUnuVjP0qqoomPqbHGM4HxMSvTcnT13RZtQSG50SQ2FiQpvhAJ/Ijn2c61DoOuclUa8WOTJU63bXk+yoXupDSgcDPaNtqz7pz3uFp/8Ajub45+9Tj0LpKdU3xWw62HHcUAMb+8KcbGczsWQ59JsVSpUppzyVKlSiERNRdJcO1XF+1W62Trrc2FcK2WEFKEqwDusjYbjkDShf1681rETbpKYdsizHkNqiMp61YRzUpxecAADO252HbRLUPR3fLfc7hedLT1S1zneukRJLvAtRBJAQ4MDG+ADtjt2oXaNbSYVxMG6MvxJ7fxtuI4HAPLkoeVIzEek6qaq3Xc+Ka1brNDt9piW1ppKmIrKWm+IZOAMc64yLI2rdh0px+yrcUIteqzI9/KJDW2Sj3Vp9D/lRyDeYU5Ybad4Hs4LToKVZxnYH4vMZHjWqwaI9VtXmEA3Sx9fHUxcITUqOeaXEBxJ9DSTP6Pbe2syrFNlWWTzKo7hKD3cSSRt4ZHrWtPSXoxUpyOpxnnxs+8UjxTz+WfKuaU225pUpotOlJwooPvJPce0etbiIH33mF3iyXxKOK82OBqKME4EyIeqkcPeSOfPkAaTJ7ECAw9Ist3nQpDWFKts1oocySBsR7qtjyIzgV+ibro1D6lPW2a/Bkb/pGFYye9Sd0r81DPiKSNT2+9Qt9R6biX+EP95jNBL7Q+6Sc/ykfnmI3X8zGDerxNUGEynlqWcBDKQFKPd7oyaN2ro/1PeeF1+OqM0QMOTFkHHgNz9KZdFXqzxNdGJZWFogXFoANuNYXHfSDlO/Ycb+JHdWmXF25IQfs2LGeVn9++psD5JVnfs286OIbvuxzEWzdEdtjnju8x2arOzbY6pHzySe3tFNzUPT+mI5cQ1AtrZxxOq4UFX8x3PzNZ9M1Dq256qVpuRMatbqipIMNG69sjC1bjIzg7UxN9HrKG0PSXF3KZ+05NcK8DwzkUjt0zooo7p8OAPmezuki3qlNwdPxX7tNeOGUI/RoUfvEZ7+Q7OYq7Htuo7uEu3y4fZ0cjKoNu2Wc42W7z7x7vfzpO1vZXnIvWMAtzYKuNBbOCANyAR29ox2ijVo6SYi7BDVJbemXdSD1rEVo4BCikFSjsMgA9vOhHDjIjarTNp7OgnOePmO9vt8S3NKbhMJZCzxLKfiWrvUrmT4mq16v1qsbKnbnNZYOCUtlWXF/dTzPOkG4ai1Jdml8T7VlinOUsHjexvzXyHmMGlhh22m4tx7bHVd7m8vAcecB4lD++rbl28qYEHiTKEDLbD5/wBT6uLtw1lfhdZrZZt7ZAZbWeTYOcAHmT2mtL6CIkmVJveoHMpiyFpjRwQfeCNyR4bgeeaVndCa8vS2YqrWzbYTp9+R7Y0sBPPfhUSR4Ab+Vbtp20RrBY4VqiD9FFaCAojBWRzUfEnJ9a0A8mSsZMdKb+594SqVM1KaQkqVKlEJKEX/AE7aNQRxHvEFqSkA8ClDC0HvSobg+VEJ0j2SFIklJUGW1OFI7cDOPpSIvXt3kRmZUOwsMR3kcTTs+elPECAQQGwskb/StAJ4hMfmTHrZq+da7AuVcoMV3hbcWsdanAHEeMYGyuIb86Z7VrJMkqizmw+pOAtlaeB5Pjg7K78jFXtOuwW9OyLndW46FuTJLj620nBPWrO2cHA3xnsrrc9LW++w2pCEFKlJC2yo4WjO4wobjsrzH1aLYQwwM4zPWpV+2N859IetOpJKkj7FuDcpLY9+HN4uLHYOL40b9pChjkKJP3mxXJxtF8YftE5RCW5QWW/ezgcL6Ow9yiM5xg7isjuNpu1pdSHUKmtNn3VAlEhHilQxxemDRC06wmkqQVIucdOUuMupDchvwOdleoHma6ksBGQciSsorb0wf30/1NbWrUtqbQ7BW3qCEUj3HFIZk47wsYbX2bYT517bNcWWbM+zpbjltuQHvQrg2Wl9vwk+6obHdJPKs90/dIS3VDS12etMzHv250ZbKsbZZVt280EA+PYauOp47kJUXpD08hyLjCpsVvr2B4kfG3uB39m9WDAzkeh0GeRF7pekQ7V0gacds0Fh27gKW8ykcHW8ZCW+JQ8ePy8qZbYu/LHtF6+zYjSU+8yyFuKB7ysqAHlg+dZTaoNxGql3jS9okqho4vYV3QqUEgjZW2MjBOBv5nFG7jY7xPbVL1HIkSm2hxFtSw2yjHbwA/jWMwEpTRY2+Np865u1nc1hZZtnltPXRl9LL4QCpHATgEnlxDJ/ryFNVjkpRcUrkyFoSc5yo4UrxpCs4h3TWFogww0uIx1jjwbA4QAg488f1p8sEQyZfWLGUMjjJPaewf8A7urmuJJXE9r6aqrVd1H9xBGv5qbKzMebfKpCtkHG6XFbjHkN/SkKBehHgx7dZoqpMkJAJ4TjiPM953PhRrUv/qLUjFucWrgaBkSlJOCCcYGfUfOmawWJhslqCwlhtOOscA3PmTuTSNalS78neR1Jssu6VPlGM/8AOIkNaY1Jf3QZznVN/wAA97h/lG3zNMls6MIwT/bitz768AeQT+daGy03FjpSjCGk9pNV5F2iNfvCs/wpGf8AKuF9dc+ybRBpqxu25+YAhaOl2khdi1LdYKwMBsOcbQ22HAezzzRROo+kC0Ky7Gtl9jAD9Xlh76nH0NU7hqtiIk8amGAO15zf5Up3PpFi7pQ+/IPLDaOBPzOKtTZrD8/eQtq0w5OJpsXpYtLYxfYFxtSh8SnGC6gfzIz+Gab7RfrTe2i7abhGloBwepcCiPMcxz7a/ONvvGptRyOp01Z1rTkp6xLZWEnGfeWcJTt31pvRjoXUlhvjt4vsyGC8yWVRmU8SiMgglQAAII8eZr00LkeITz7AgPhOZqY5V7Xg5CvapJz4eQh1pbbiQpCwUqSeRB51krFpFguj+jX8ogvcUqyvrOcdq2ieZIJJ7cjJrXTvSF0zsRxot6etfVTIDqH4byV8KkO8QAx35BO1MjdJzCYdq6TMtDdwsjqF+zPvB9nJ+Ak5WPPiH41pNgugZYYadVxRygcK0nPB5eFcGJ7eprMi5rj8EtsBudHWn4VcuLHcRj6UqToc2wKcmWYF2DxcTsE7hPeUd3lUtZou6mU+86NNqRW3i4mqrQ2+1wuIQtChnvz5Ut37R0S4gONJ4XkboWDhaD4K/Oh2mtWNTGEqiOhaQPfjuHCkf/vlTdEnsSx+jVhfahWyq+eK3adtp7A6LFzyJlt5s0+Plu5xPtBhG6XEJ4H0DvAHxdnI13teprzbWeugTUXeE1krYkEh9sDsCufzp31NcIzaodvAC5kp8IaSD8A5qUfDhB9cVduPR5bLk2iXOPsrqEe6/FyhxII5E8iezBB+tehVqyVBcTitIRvCd/393mc3jpXkupCbRASzkbuSTxH0A29Tml4RtR6tWl+fIdUxnKVvkpbHilI58+wetNkfRNutE4oKVzH0qCkqcT67JG340VlqENDi5PuBpJK8490AZNWOqXisQ7Nj72ttFrQtrRbb7e1ocLiYkYR0qVsStwjfywlVaRaJSGrPLCGyktpJUsnmo5A+mKRtEORbhF1BPjp4FqlNK4VH3gjBAyOXMmjNz1DEtNsRGkuhlDyyXFcOeI9w8MYrbCev/E9PQpX/ABM8Dq/EX7D1Tb1yuMt5CXXpS2ypRxhKDgDer83pAt9vbLMZ7i4duGMjiPqo7fKgFr0Yxf8AULvHcwIb5U+06ygL6w5ypGc4SoZzyOQD3U8wei3TUZCRJZkS1dpcfKQf8OKY6etzlp5b3WoSgEz65dIMl9R9kijiPJchRWfkPzqs2jWd+2jRppaI4gW2+pR/iOB9a3G32W1W0EQLbFYyBu20ATjvPM10lXKPHPDl15zIHVx21OqGeWQnPD5nHaeyqrXWvlE5maxvM0xuF0UahkqSuW7DipUQVFxwrUO/YA7+ZHnR7QGirVb+kJ2Je57EhEBlLzTbyAhL61AgbEnITz88U3S5mqJieG1WmNACsfpbi/lQG2/A3n/+u+kfUVkvVgnjUdzusS4KWjglt4S0opONkJOysYztg7cqoScbSZUT9EsobabShpCUIHwpSAAB4YrrnNYVZL/JMVL1hu0hhskYSkhSBjsKFAgemPOmBrpRn2hjrNR21qQynnIgL4FY/wC2s+myjU0uVtuDGs07qMjcTVqlV7fLanwY8xjPVPtpcRxDBwRnerFWkIg9ImqZthvNlhIfchwLiVtuzUNJUWnMp4cFQKe05yOW/ZSL0tNrQ9b4yID9ynTHARIlvFYVwkEtNoyEpUrA+EAke6M5rUOkXSzerdLSrd7okp/Sxlq24HE8vQ7g+BrOoSntc9HvVOFbd9tjmxPurRJbzwk7bFQ5jvJ7qdMEEesyWL45HZEDXliQo2u6oQ1cmUnKGlY4eMjkAMFCvQ86rvBAdJbUFII4k9pAztn5Y9KbdA+x6l0y8sxkiBc0LE6GrbqJHwuADsC/i7CDv27IkmFNsVwkWWWpx5+EeOOtfOVHPI52GRsk+IGedWosx4TAiC7vptuS97dbHTCnj3kuJ2Cz4j+v41xt+oHoskQr+j2OSDhEjk254g9lX79JuDds9ts6kLUhPEpJRxcSe8eI/OhVgi3LW1vcS9MgcKV8CmjGKnEE8iNxz7Dnv7qhrUp6cvtK022I3hhe1SEv9J1sZk4WBHUponOeJXMj+UH0p/1TcuPV1qswWeFEd2YsA44lD3EA78sFZwRzCTWcq6N9R2Oa1dLXLDzkUYaEpspwnBBTzIxuf8q+Y+pp8jpJhy79b3ILyofsakqVxBZG/ED3Hwz515bKrqeg52lg5NoJ95o8hTMNDsspAKUZKvIbCsqnTVXu3toU+ptF2uSY7axvhviCSceJBOPGtG1E6lyxSFsLC8jbgNZS4iQ1ZdOT7ahUn2R1LhZQCriWDxdm/NJHrUPp6jHUfeduqYgYHtHRFih6QvzbMVxTVtusMxj1qiQZSSCkknkVb4HLOfAV82GysXnVEmdc0tuRLYhLbTDoBSXFDiK1Z2wAceeOWKHTrfrrWqEtXCMxa4CXOsSHE4UCOXevIB8Ad6Yo+krXFCn9UvsTXMpAW6sobWUjmW844uY7e3vxXqFR1BjOdLj2DUOMgwmw7paLKU7b2oTktBwr7OYDrgI25NgnO550aaecdP8As60JPa6U5PoM/XFAjfYUFhMez27LYBCEhAYaG/Llnt/hoHdtTyG8mbdmITZ/dMAJURjccRyo+YCTSm1AcRRW+MniO0+5Qbc31k+ZHjJVskvOBPEe4DtPlS/K1q0ct2m3Sph7HVp6lkH7yhk/yg1m8vVtrZfLkGE5LlK2693mrP8AeVlR58qF3PUWoHUqUptyEwf4GSnnyyoj8qAXPAx94pNa8nP2j5db7eHcLn3qLaI5zlqME8R/+xe5PkBSlKvWnokgvJZfucz/AI76isZHis/gKUnm5jqPaX25C0qH65YUR/iNaF0XXizRXEsrtsH7SScockthZd2/ZJ+E+ApjWT5jE7w4UfneVYR1tqNaGrHZpDDB5OJZ4Ud+7ixj0G9NNr6DrtcH0yNT3tCd/eQxl1ZHcFKwB8jWlQNZRiAmZGUzj9pr3k48uymtJ4gCOR5Uyqo4Em7OfMZUsltZs1oh2yMpamYrSWkFZyogDAzV2pUp5OeHlWSaljDRPSK1ekngs9/wxK7EtPj4VeuM58VVrlAdb6bY1XpyVanwkKcTxMOKGeqcHwqH4eRIrQcHMImWhwaR6QltFQbs+ocFAJwlqYnsHYOMepOB2Cj/AEkaccu9sbuFuT/rW25dZCQMvI/baPgocvECkuyKlar0Q9bJh6nUFrc6viVspqQ2ctrz6AEjx8q0zSV4+3rBFnKT1b6klEhvkW3knhWn0UD507jB6hCYnFltNutOIVmFNV7hO3VO9qT9452PJWR2gUKYX/oTqti5oGLPKcCX0JB/R9p28NyPUU7dIOm0Wm7OkJKbTeVEjhAAjSduXdxH3h/eB76AWqUZCXbfcAlcyKQlziTs4P2XB2b/AENVZVuTpb1mDIOY7K6XNFkEGc+QewxV4PhypO1jdtK6gjx3LZOmNvMuh1hxVvcUEnO47Mg1cQw03ngaQgHmUpAzX0cJAzgDsNQH01AQc7iN3DFeDqpbJWi7RX2Wkq/2pLKw2vfmUkZH1qnp++I09dnYTjqERnXS9FkoXxJSFcvT8CKbZEuI22RJksJQQchxacEdvOk67wdHuvKd+0ExyUj3Ip4k578BJ+QxSvokUHB5lRqn2z6R3vGsExkFEu5NsEc0tH3z6DJHpik+ZrZtx7gtkJ2U8r9tZOT6YJPrihEdrSEVzjdkTJmOSS2Up8+Qok1rKzQUlNutSmwTvwpSjPruaRdIn92zGbVP/UYnFxOsbskANrisq7EqDWB3nfir5t+iZnXF24mOsHfh65WSfEgf1r7Vr+QtQTHtrYUdkguFRz6AV3ReNYzF8ESyOpCzgH2Vex+8dq6AlCjEgWduYwW6zogYLEeAyrkFIjkqx94qzXt1tT11bUxMuDqY6ubTLaEg+ZOTQZq3dIzziVIguAE7JWGkp+pz9aIu6U19cAFLlw4QKPgbfKfTKQd/XFYBpwc9O8MMZbtdoatsJcPrnpMZWwbkcKgBvkctwe40qak0n7Pxz7OolLZ4lspPvI35pP8ATwotdujfU6IfXM3U3B4Yyx1ygo/dKjg49P6Uq6UelQNTNx18SFuOKZkNq7TvkHxBFObFfC4mFSOY+6HvEi9WRRllKn2Vlor7VDAIJ8dz8q2m2ait0xKWw91TuAAh0cOfI8jWDaSLULVd6trCSlspS8kA7Dln6rFOdc5HScSwHUs18EEAg17WX2+9XCBgMPq4P+Gv3k/Lsp209eVXaO4pxkNrbIB4TkHP4UAybIRDVeEZr2pWxZlesoyNIa7h6ja4hb70tMKenOyHcDgXjyBz5Hvplsaja9QvtKXiLdP0jaSfgkJT7wH30gK27UKPbRjVdjZ1Hp+daZOyJLRSlWM8CuaVehANZ3oK6SL1p9cCY8UXm0Php1QVuFoV7ijg7g8PCf4sKHI1VPEpWE0jUNnjX+zyrbLBDb6CAtPxNq5pUnuIOCPKvzdrxrUdguERydFVCdaDjDcxIBTKwRkjntjhIB7z3V+nYb6ZMVt4Ap408RSeafCsb6W5kvVGqbfYNPR2pTtpUZMlxah1aXDjCFHO3LcdufA1PJG0Ins6Q19PSlx6SWEkBQ45gTz7MI3B86ssdFN9f4vb72yhXFtwFxzPjvw02sJ6Q30p61ywRUkjJCXFKSO3A3B+frRNq1alcTiVfkp3yDFgJSfmon8KwsfeVCj2iZF6HYqR/bLw6s5/cshO3qTRKN0S6eaWlT0i4P4zlCnUpSfknP1poatziHUqkX+c5wndviZSlXgcIz8iK6h62trDirikkAfFNyMDO5HFjt7u6lzGCrBEXo80tFVxJtaXFcOCXXFrB8cE4zROPpqxRiSxZoCCRgn2dJz8xXitU6eTkm927b/3Ka6uX22IbU57UFJSMnq0KWceQGT6UYJm+ES+2021s02hAO5CEgA/Kvqhgv1uUglLriiBxABlYJ+YFfQvcDgSouqAPYUKyPPat6G9odSwia9oWb9CAPD1ysdyP86pzNRqSj+xREuLx+/d6sfRKqbsv7Q6194f+dY7dkIvPSfIkQEISzBUEyHEpI4lpBB8znb+WmKZftZOrV7GLLGbJ939atQHiSMH5UDKmtL6eddkOByW6Spagf1ryv6f0qldRU5biSdwwwJ30kG5N5vlwbzwqfSwknt4RufX8qaqA6Jt7tu0+2mSjq5DqlPOhXPJO2fQCtB09plc3hkTgpuNzSjkpz8hUDuSZQYVd5RsdjkXZziGW4wOFOkfQd9P8GDGt8ZLEZAQgbnvUe81ZZbQy0htpAQhIwlIGABX1WgSTMTPalSpWxZ4eRrFtZZ0V0qxbyklNsvqQ3J7kLGAT3DB4VczzV4VtVJHTBpwah0TMS02VSoYMpjhBKiUg5AA55TkVoODmE+76q8OWR+HYJDMaU8d5DmVFAI34Ryz4+tZZG0JerQHQ3d7o0hxXGv2VXCFK7SrBOfWqdm6T7/Hs8aEzZ/bXmmg2iQrjUVY2SSANzjHI71bRrnpDlkFizxmtjzjqRn/ABrq5arkiZgz1Fke4yXr3eXFduZihv31zVpOzuOl19l2Q6d1LefWpSj3nfeuL7nSLck/2qdFb97OC0yCPVKCfrXNGmtUPp4ZmoENBR97qgon02H4ijuVDhY3QxhJrTtoaSEptsY4/iRxH61ZTBgRRhMaM1lWf1aU5PfQlvRDqkkTb9cHuIb8KikH5k1YY0DYkHK233fvOkD6UfyFHCze00vOXKBHypyZGbAOCS4kYNVXdRWdtKibjHPCM7LyT8v6VZjaUsEc8SLayo4x+kJX9FE0RYt8GOnhjxI7acYwlsCsOpPoJvaPrACNTWt1YTHXIeUTgBuM4d+7lXVq7vvj9BZLsf8AuMpbB+aqZBsMDYd1SlOpeaKR7xUnN6mnAogRo8Bsj9ZIcClnyAyB9aExrZraG51bb7byCficcCx8yM1oNTnUza5Ocxu0IlC06ykqBdukOOkjcIGTjyCf60Xs+m3GpiJdzlructHuscTeEtjwTvv40yRIr8yQlmM2VuK7B3d9Ptg0+zbEh13hdl43X2I8E/nWFmb1mEKsoae0uGiiVc0hTvNDR3CfFXefpTWBipivaJMkmSpUqUTJKlSpRCSvCMjHZUqUQgmZpy2S3S4uPwKPxdUopB8wNq4DSNpBz1b3/lNSpRNyZ0/0Ws3/ACZ/8y/zronTdnSABBbOO8kn6mpUoxDJn2iwWlBymAxn+8nP410FmtoIIt8bb/pipUoxDJnX7Ph/8ox/4xX2mJHQMJjtAeCBUqUQyZ45DjuJKVx2ik8wUDehMzSdskZLbao6v+mrb5HapUoxAEiApejZrWTGfaeSOQV7ivyrmxo+5O4LimGwd8lRJHyqVKzEbuGN9otMa1MdWwnK1fG4eaj+XhRCpUrYklSpUohJUqVKIT//2Q=="/>
          <p:cNvSpPr>
            <a:spLocks noChangeAspect="1" noChangeArrowheads="1"/>
          </p:cNvSpPr>
          <p:nvPr/>
        </p:nvSpPr>
        <p:spPr bwMode="auto">
          <a:xfrm>
            <a:off x="0" y="-973138"/>
            <a:ext cx="2286000" cy="20002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p:wheel spokes="8"/>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842"/>
            <a:ext cx="7239000" cy="1143000"/>
          </a:xfrm>
        </p:spPr>
        <p:txBody>
          <a:bodyPr>
            <a:normAutofit/>
          </a:bodyPr>
          <a:lstStyle/>
          <a:p>
            <a:pPr algn="ctr"/>
            <a:r>
              <a:rPr lang="en-US" sz="7200" dirty="0" smtClean="0">
                <a:latin typeface="KG I Want Crazy" panose="020B0506000000020004" pitchFamily="34" charset="0"/>
              </a:rPr>
              <a:t>Testing dates</a:t>
            </a:r>
            <a:endParaRPr lang="en-US" sz="7200" dirty="0"/>
          </a:p>
        </p:txBody>
      </p:sp>
      <p:sp>
        <p:nvSpPr>
          <p:cNvPr id="3" name="Content Placeholder 2"/>
          <p:cNvSpPr>
            <a:spLocks noGrp="1"/>
          </p:cNvSpPr>
          <p:nvPr>
            <p:ph idx="1"/>
          </p:nvPr>
        </p:nvSpPr>
        <p:spPr>
          <a:xfrm>
            <a:off x="609600" y="1194842"/>
            <a:ext cx="7315200" cy="4846320"/>
          </a:xfrm>
        </p:spPr>
        <p:txBody>
          <a:bodyPr/>
          <a:lstStyle/>
          <a:p>
            <a:pPr marL="0" indent="0">
              <a:buNone/>
            </a:pPr>
            <a:r>
              <a:rPr lang="en-US" sz="2800" u="sng" dirty="0" err="1" smtClean="0">
                <a:latin typeface="Amanda" panose="02000000000000000000" pitchFamily="50" charset="0"/>
              </a:rPr>
              <a:t>mClass</a:t>
            </a:r>
            <a:r>
              <a:rPr lang="en-US" sz="2800" u="sng" dirty="0" smtClean="0">
                <a:latin typeface="Amanda" panose="02000000000000000000" pitchFamily="50" charset="0"/>
              </a:rPr>
              <a:t> Testing Schedule</a:t>
            </a:r>
            <a:r>
              <a:rPr lang="en-US" sz="2800" dirty="0" smtClean="0">
                <a:latin typeface="Amanda" panose="02000000000000000000" pitchFamily="50" charset="0"/>
              </a:rPr>
              <a:t>:</a:t>
            </a:r>
          </a:p>
          <a:p>
            <a:pPr marL="0" indent="0">
              <a:buNone/>
            </a:pPr>
            <a:r>
              <a:rPr lang="en-US" sz="2800" dirty="0" smtClean="0">
                <a:latin typeface="Amanda" panose="02000000000000000000" pitchFamily="50" charset="0"/>
              </a:rPr>
              <a:t>	BOY: July 16-August </a:t>
            </a:r>
            <a:r>
              <a:rPr lang="en-US" sz="2800" dirty="0">
                <a:latin typeface="Amanda" panose="02000000000000000000" pitchFamily="50" charset="0"/>
              </a:rPr>
              <a:t>3</a:t>
            </a:r>
            <a:r>
              <a:rPr lang="en-US" sz="2800" dirty="0" smtClean="0">
                <a:latin typeface="Amanda" panose="02000000000000000000" pitchFamily="50" charset="0"/>
              </a:rPr>
              <a:t> </a:t>
            </a:r>
          </a:p>
          <a:p>
            <a:pPr marL="0" indent="0">
              <a:buNone/>
            </a:pPr>
            <a:r>
              <a:rPr lang="en-US" sz="2800" dirty="0" smtClean="0">
                <a:latin typeface="Amanda" panose="02000000000000000000" pitchFamily="50" charset="0"/>
              </a:rPr>
              <a:t>	MOY: December 10-29, January 2-8</a:t>
            </a:r>
          </a:p>
          <a:p>
            <a:pPr marL="0" indent="0">
              <a:buNone/>
            </a:pPr>
            <a:r>
              <a:rPr lang="en-US" sz="2800" dirty="0" smtClean="0">
                <a:latin typeface="Amanda" panose="02000000000000000000" pitchFamily="50" charset="0"/>
              </a:rPr>
              <a:t>	EOY: May 8-9, June 5-21</a:t>
            </a:r>
          </a:p>
          <a:p>
            <a:pPr marL="0" indent="0">
              <a:buNone/>
            </a:pPr>
            <a:endParaRPr lang="en-US" sz="2800" dirty="0">
              <a:latin typeface="Amanda" panose="02000000000000000000" pitchFamily="50" charset="0"/>
            </a:endParaRPr>
          </a:p>
          <a:p>
            <a:pPr marL="0" indent="0">
              <a:buNone/>
            </a:pPr>
            <a:r>
              <a:rPr lang="en-US" sz="2800" u="sng" dirty="0" smtClean="0">
                <a:latin typeface="Amanda" panose="02000000000000000000" pitchFamily="50" charset="0"/>
              </a:rPr>
              <a:t>Number Knowledge Test (NKT):</a:t>
            </a:r>
          </a:p>
          <a:p>
            <a:pPr marL="0" indent="0">
              <a:buNone/>
            </a:pPr>
            <a:r>
              <a:rPr lang="en-US" sz="2800" dirty="0">
                <a:latin typeface="Amanda" panose="02000000000000000000" pitchFamily="50" charset="0"/>
              </a:rPr>
              <a:t>	</a:t>
            </a:r>
            <a:r>
              <a:rPr lang="en-US" sz="2800" dirty="0" smtClean="0">
                <a:latin typeface="Amanda" panose="02000000000000000000" pitchFamily="50" charset="0"/>
              </a:rPr>
              <a:t>BOY: September 11-24</a:t>
            </a:r>
          </a:p>
          <a:p>
            <a:pPr marL="0" indent="0">
              <a:buNone/>
            </a:pPr>
            <a:r>
              <a:rPr lang="en-US" sz="2800" dirty="0">
                <a:latin typeface="Amanda" panose="02000000000000000000" pitchFamily="50" charset="0"/>
              </a:rPr>
              <a:t>	</a:t>
            </a:r>
            <a:r>
              <a:rPr lang="en-US" sz="2800" dirty="0" smtClean="0">
                <a:latin typeface="Amanda" panose="02000000000000000000" pitchFamily="50" charset="0"/>
              </a:rPr>
              <a:t>MOY: January 10-25</a:t>
            </a:r>
          </a:p>
          <a:p>
            <a:pPr marL="0" indent="0">
              <a:buNone/>
            </a:pPr>
            <a:r>
              <a:rPr lang="en-US" sz="2800" dirty="0">
                <a:latin typeface="Amanda" panose="02000000000000000000" pitchFamily="50" charset="0"/>
              </a:rPr>
              <a:t>	</a:t>
            </a:r>
            <a:r>
              <a:rPr lang="en-US" sz="2800" dirty="0" smtClean="0">
                <a:latin typeface="Amanda" panose="02000000000000000000" pitchFamily="50" charset="0"/>
              </a:rPr>
              <a:t>EOY: June 6-19</a:t>
            </a:r>
          </a:p>
          <a:p>
            <a:pPr marL="0" indent="0">
              <a:buNone/>
            </a:pPr>
            <a:endParaRPr lang="en-US" dirty="0"/>
          </a:p>
        </p:txBody>
      </p:sp>
    </p:spTree>
    <p:extLst>
      <p:ext uri="{BB962C8B-B14F-4D97-AF65-F5344CB8AC3E}">
        <p14:creationId xmlns:p14="http://schemas.microsoft.com/office/powerpoint/2010/main" val="2016606113"/>
      </p:ext>
    </p:extLst>
  </p:cSld>
  <p:clrMapOvr>
    <a:masterClrMapping/>
  </p:clrMapOvr>
  <p:transition spd="slow">
    <p:wheel spokes="8"/>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7200" dirty="0" err="1" smtClean="0">
                <a:latin typeface="KG I Want Crazy" panose="020B0506000000020004" pitchFamily="34" charset="0"/>
              </a:rPr>
              <a:t>mClass</a:t>
            </a:r>
            <a:r>
              <a:rPr lang="en-US" sz="7200" dirty="0" smtClean="0">
                <a:latin typeface="KG I Want Crazy" panose="020B0506000000020004" pitchFamily="34" charset="0"/>
              </a:rPr>
              <a:t> updates</a:t>
            </a:r>
            <a:endParaRPr lang="en-US" sz="7200" dirty="0">
              <a:latin typeface="KG I Want Crazy" panose="020B0506000000020004" pitchFamily="34" charset="0"/>
            </a:endParaRPr>
          </a:p>
        </p:txBody>
      </p:sp>
      <p:sp>
        <p:nvSpPr>
          <p:cNvPr id="3" name="Content Placeholder 2"/>
          <p:cNvSpPr>
            <a:spLocks noGrp="1"/>
          </p:cNvSpPr>
          <p:nvPr>
            <p:ph idx="1"/>
          </p:nvPr>
        </p:nvSpPr>
        <p:spPr/>
        <p:txBody>
          <a:bodyPr>
            <a:normAutofit fontScale="77500" lnSpcReduction="20000"/>
          </a:bodyPr>
          <a:lstStyle/>
          <a:p>
            <a:pPr marL="0" indent="0">
              <a:buNone/>
            </a:pPr>
            <a:endParaRPr lang="en-US" dirty="0" smtClean="0"/>
          </a:p>
          <a:p>
            <a:pPr marL="0" indent="0">
              <a:buNone/>
            </a:pPr>
            <a:r>
              <a:rPr lang="en-US" dirty="0" smtClean="0">
                <a:latin typeface="Amanda" panose="02000000000000000000" pitchFamily="50" charset="0"/>
              </a:rPr>
              <a:t>This </a:t>
            </a:r>
            <a:r>
              <a:rPr lang="en-US" dirty="0">
                <a:latin typeface="Amanda" panose="02000000000000000000" pitchFamily="50" charset="0"/>
              </a:rPr>
              <a:t>year, North Carolina implemented new ELA standards. To account for this, all NC schools will be using a new book set for reading benchmarks this year. The books and questions will focus on comprehension, textual evidence, and informational text. </a:t>
            </a:r>
          </a:p>
          <a:p>
            <a:pPr marL="0" indent="0">
              <a:buNone/>
            </a:pPr>
            <a:endParaRPr lang="en-US" dirty="0">
              <a:latin typeface="Amanda" panose="02000000000000000000" pitchFamily="50" charset="0"/>
            </a:endParaRPr>
          </a:p>
          <a:p>
            <a:pPr marL="0" indent="0">
              <a:buNone/>
            </a:pPr>
            <a:r>
              <a:rPr lang="en-US" u="sng" dirty="0">
                <a:latin typeface="Amanda" panose="02000000000000000000" pitchFamily="50" charset="0"/>
              </a:rPr>
              <a:t>Things to note:</a:t>
            </a:r>
            <a:endParaRPr lang="en-US" dirty="0">
              <a:latin typeface="Amanda" panose="02000000000000000000" pitchFamily="50" charset="0"/>
            </a:endParaRPr>
          </a:p>
          <a:p>
            <a:r>
              <a:rPr lang="en-US" dirty="0" smtClean="0">
                <a:latin typeface="Amanda" panose="02000000000000000000" pitchFamily="50" charset="0"/>
              </a:rPr>
              <a:t>There </a:t>
            </a:r>
            <a:r>
              <a:rPr lang="en-US" dirty="0">
                <a:latin typeface="Amanda" panose="02000000000000000000" pitchFamily="50" charset="0"/>
              </a:rPr>
              <a:t>has been a shift in reading levels</a:t>
            </a:r>
          </a:p>
          <a:p>
            <a:r>
              <a:rPr lang="en-US" dirty="0" smtClean="0">
                <a:latin typeface="Amanda" panose="02000000000000000000" pitchFamily="50" charset="0"/>
              </a:rPr>
              <a:t>Compared</a:t>
            </a:r>
            <a:r>
              <a:rPr lang="en-US" dirty="0">
                <a:latin typeface="Amanda" panose="02000000000000000000" pitchFamily="50" charset="0"/>
              </a:rPr>
              <a:t> to last year, the oral comprehension questions have become more rigorous resulting in reading levels fluctuating</a:t>
            </a:r>
          </a:p>
          <a:p>
            <a:r>
              <a:rPr lang="en-US" dirty="0" smtClean="0">
                <a:latin typeface="Amanda" panose="02000000000000000000" pitchFamily="50" charset="0"/>
              </a:rPr>
              <a:t>In </a:t>
            </a:r>
            <a:r>
              <a:rPr lang="en-US" dirty="0">
                <a:latin typeface="Amanda" panose="02000000000000000000" pitchFamily="50" charset="0"/>
              </a:rPr>
              <a:t>order to have a successful year, we need to work together. Please make sure you are reading EVERY night with your child (even on the weekends).</a:t>
            </a:r>
          </a:p>
          <a:p>
            <a:r>
              <a:rPr lang="en-US" dirty="0" smtClean="0">
                <a:latin typeface="Amanda" panose="02000000000000000000" pitchFamily="50" charset="0"/>
              </a:rPr>
              <a:t>When </a:t>
            </a:r>
            <a:r>
              <a:rPr lang="en-US" dirty="0">
                <a:latin typeface="Amanda" panose="02000000000000000000" pitchFamily="50" charset="0"/>
              </a:rPr>
              <a:t>they are available, new question stems that are more compatible will be sent home along with books. Please utilize these questions every night as your child is reading.</a:t>
            </a:r>
          </a:p>
          <a:p>
            <a:endParaRPr lang="en-US" dirty="0"/>
          </a:p>
        </p:txBody>
      </p:sp>
    </p:spTree>
    <p:extLst>
      <p:ext uri="{BB962C8B-B14F-4D97-AF65-F5344CB8AC3E}">
        <p14:creationId xmlns:p14="http://schemas.microsoft.com/office/powerpoint/2010/main" val="1293751414"/>
      </p:ext>
    </p:extLst>
  </p:cSld>
  <p:clrMapOvr>
    <a:masterClrMapping/>
  </p:clrMapOvr>
  <p:transition spd="slow">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14363"/>
            <a:ext cx="6305550" cy="1143000"/>
          </a:xfrm>
        </p:spPr>
        <p:txBody>
          <a:bodyPr/>
          <a:lstStyle/>
          <a:p>
            <a:pPr algn="ctr"/>
            <a:r>
              <a:rPr lang="en-US" sz="6600" dirty="0" smtClean="0">
                <a:latin typeface="KG I Want Crazy" panose="020B0506000000020004" pitchFamily="34" charset="0"/>
              </a:rPr>
              <a:t>Volunteering</a:t>
            </a:r>
            <a:r>
              <a:rPr lang="en-US" dirty="0" smtClean="0"/>
              <a:t> </a:t>
            </a:r>
            <a:endParaRPr lang="en-US" dirty="0"/>
          </a:p>
        </p:txBody>
      </p:sp>
      <p:sp>
        <p:nvSpPr>
          <p:cNvPr id="3" name="Content Placeholder 2"/>
          <p:cNvSpPr>
            <a:spLocks noGrp="1"/>
          </p:cNvSpPr>
          <p:nvPr>
            <p:ph idx="1"/>
          </p:nvPr>
        </p:nvSpPr>
        <p:spPr>
          <a:xfrm>
            <a:off x="914400" y="2366962"/>
            <a:ext cx="6457950" cy="4419600"/>
          </a:xfrm>
        </p:spPr>
        <p:txBody>
          <a:bodyPr>
            <a:normAutofit/>
          </a:bodyPr>
          <a:lstStyle/>
          <a:p>
            <a:pPr marL="0" indent="0" algn="ctr">
              <a:buNone/>
            </a:pPr>
            <a:r>
              <a:rPr lang="en-US" sz="2800" dirty="0" smtClean="0">
                <a:latin typeface="Amanda" panose="02000000000000000000" pitchFamily="50" charset="0"/>
              </a:rPr>
              <a:t>We love to have volunteers throughout the year and we look forward to having you all join our class for field trips and various events. Remember </a:t>
            </a:r>
            <a:r>
              <a:rPr lang="en-US" sz="2800" dirty="0">
                <a:latin typeface="Amanda" panose="02000000000000000000" pitchFamily="50" charset="0"/>
              </a:rPr>
              <a:t>you must be cleared as a volunteer through the volunteer registration system before you can work in the </a:t>
            </a:r>
            <a:r>
              <a:rPr lang="en-US" sz="2800" dirty="0" smtClean="0">
                <a:latin typeface="Amanda" panose="02000000000000000000" pitchFamily="50" charset="0"/>
              </a:rPr>
              <a:t>classroom. You can sign up on our classroom computers tonight! </a:t>
            </a:r>
          </a:p>
        </p:txBody>
      </p:sp>
      <p:pic>
        <p:nvPicPr>
          <p:cNvPr id="7170" name="Picture 2" descr="http://cantonok.org/images/volunteer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90944"/>
            <a:ext cx="2266950" cy="2276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078726"/>
      </p:ext>
    </p:extLst>
  </p:cSld>
  <p:clrMapOvr>
    <a:masterClrMapping/>
  </p:clrMapOvr>
  <p:transition spd="slow">
    <p:wheel spokes="8"/>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41449</TotalTime>
  <Words>1241</Words>
  <Application>Microsoft Office PowerPoint</Application>
  <PresentationFormat>On-screen Show (4:3)</PresentationFormat>
  <Paragraphs>174</Paragraphs>
  <Slides>33</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33</vt:i4>
      </vt:variant>
    </vt:vector>
  </HeadingPairs>
  <TitlesOfParts>
    <vt:vector size="46" baseType="lpstr">
      <vt:lpstr>A Year Without Rain</vt:lpstr>
      <vt:lpstr>AbcBulletin</vt:lpstr>
      <vt:lpstr>AbcPrint</vt:lpstr>
      <vt:lpstr>Amanda</vt:lpstr>
      <vt:lpstr>Arial</vt:lpstr>
      <vt:lpstr>Blessings through Raindrops</vt:lpstr>
      <vt:lpstr>Calibri</vt:lpstr>
      <vt:lpstr>Comic Sans MS</vt:lpstr>
      <vt:lpstr>KG I Want Crazy</vt:lpstr>
      <vt:lpstr>Trebuchet MS</vt:lpstr>
      <vt:lpstr>Wingdings</vt:lpstr>
      <vt:lpstr>Wingdings 2</vt:lpstr>
      <vt:lpstr>Opulent</vt:lpstr>
      <vt:lpstr>PowerPoint Presentation</vt:lpstr>
      <vt:lpstr>Behavior</vt:lpstr>
      <vt:lpstr>OCEAN binder</vt:lpstr>
      <vt:lpstr>Folders</vt:lpstr>
      <vt:lpstr>Homework</vt:lpstr>
      <vt:lpstr>Field Trips</vt:lpstr>
      <vt:lpstr>Testing dates</vt:lpstr>
      <vt:lpstr>mClass updates</vt:lpstr>
      <vt:lpstr>Volunteering </vt:lpstr>
      <vt:lpstr>Room Parent Wanted!</vt:lpstr>
      <vt:lpstr>Conferences</vt:lpstr>
      <vt:lpstr>Report Cards/Interims</vt:lpstr>
      <vt:lpstr>Important Info</vt:lpstr>
      <vt:lpstr>Birthdays</vt:lpstr>
      <vt:lpstr>Schedule </vt:lpstr>
      <vt:lpstr>School Arrival</vt:lpstr>
      <vt:lpstr>Lunch</vt:lpstr>
      <vt:lpstr>Daily 5</vt:lpstr>
      <vt:lpstr>Guided Reading</vt:lpstr>
      <vt:lpstr>      Letterland</vt:lpstr>
      <vt:lpstr>PowerPoint Presentation</vt:lpstr>
      <vt:lpstr>Writing</vt:lpstr>
      <vt:lpstr>Math</vt:lpstr>
      <vt:lpstr>Science/Social Studies</vt:lpstr>
      <vt:lpstr>Snack</vt:lpstr>
      <vt:lpstr>BYOD</vt:lpstr>
      <vt:lpstr>PowerPoint Presentation</vt:lpstr>
      <vt:lpstr>PowerPoint Presentation</vt:lpstr>
      <vt:lpstr>Differentiation </vt:lpstr>
      <vt:lpstr>Instructional Tools/Resources</vt:lpstr>
      <vt:lpstr>Communication</vt:lpstr>
      <vt:lpstr>PowerPoint Presentation</vt:lpstr>
      <vt:lpstr>Thank you for coming!  Any Questions? </vt:lpstr>
    </vt:vector>
  </TitlesOfParts>
  <Company>Wake County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House</dc:title>
  <dc:creator>kwilson3</dc:creator>
  <cp:lastModifiedBy>Jessie Fox</cp:lastModifiedBy>
  <cp:revision>194</cp:revision>
  <cp:lastPrinted>2015-07-15T17:12:19Z</cp:lastPrinted>
  <dcterms:created xsi:type="dcterms:W3CDTF">2011-10-17T18:21:54Z</dcterms:created>
  <dcterms:modified xsi:type="dcterms:W3CDTF">2018-07-19T23:43:52Z</dcterms:modified>
</cp:coreProperties>
</file>